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744" r:id="rId2"/>
    <p:sldId id="1747" r:id="rId3"/>
    <p:sldId id="1750" r:id="rId4"/>
    <p:sldId id="700" r:id="rId5"/>
    <p:sldId id="1529" r:id="rId6"/>
    <p:sldId id="1563" r:id="rId7"/>
    <p:sldId id="262" r:id="rId8"/>
    <p:sldId id="1542" r:id="rId9"/>
    <p:sldId id="1570" r:id="rId10"/>
    <p:sldId id="1547" r:id="rId11"/>
    <p:sldId id="1545" r:id="rId12"/>
    <p:sldId id="1534" r:id="rId13"/>
    <p:sldId id="1574" r:id="rId14"/>
    <p:sldId id="261" r:id="rId15"/>
    <p:sldId id="1576" r:id="rId16"/>
    <p:sldId id="1749" r:id="rId17"/>
    <p:sldId id="420" r:id="rId18"/>
    <p:sldId id="1491" r:id="rId19"/>
    <p:sldId id="1488" r:id="rId20"/>
    <p:sldId id="1583" r:id="rId21"/>
    <p:sldId id="1579" r:id="rId22"/>
    <p:sldId id="1590" r:id="rId23"/>
    <p:sldId id="426" r:id="rId24"/>
    <p:sldId id="1741" r:id="rId25"/>
    <p:sldId id="405" r:id="rId26"/>
    <p:sldId id="1548" r:id="rId27"/>
    <p:sldId id="279" r:id="rId28"/>
    <p:sldId id="394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2F2B3-3558-4F8A-9D54-0884E6C7CA16}" type="doc">
      <dgm:prSet loTypeId="urn:microsoft.com/office/officeart/2008/layout/PictureStrips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CO"/>
        </a:p>
      </dgm:t>
    </dgm:pt>
    <dgm:pt modelId="{F81A6E54-1BA7-4E06-A62E-BE9B8BBAF499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Narcotráfico</a:t>
          </a:r>
        </a:p>
      </dgm:t>
    </dgm:pt>
    <dgm:pt modelId="{984199EB-CE29-46C8-8553-16E57E3E3473}" type="parTrans" cxnId="{12BE48A1-7015-434D-98BB-011F378974C0}">
      <dgm:prSet/>
      <dgm:spPr/>
      <dgm:t>
        <a:bodyPr/>
        <a:lstStyle/>
        <a:p>
          <a:endParaRPr lang="es-CO" noProof="0" dirty="0"/>
        </a:p>
      </dgm:t>
    </dgm:pt>
    <dgm:pt modelId="{98A57556-1D89-4F7C-99B1-924FA6C7DFD5}" type="sibTrans" cxnId="{12BE48A1-7015-434D-98BB-011F378974C0}">
      <dgm:prSet/>
      <dgm:spPr/>
      <dgm:t>
        <a:bodyPr/>
        <a:lstStyle/>
        <a:p>
          <a:endParaRPr lang="es-CO" noProof="0" dirty="0"/>
        </a:p>
      </dgm:t>
    </dgm:pt>
    <dgm:pt modelId="{E59565B8-7A6F-4E1E-9D10-97D04847C70D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Contrabando</a:t>
          </a:r>
        </a:p>
      </dgm:t>
    </dgm:pt>
    <dgm:pt modelId="{A9680866-909C-404C-9F03-722F6B8F4FF7}" type="parTrans" cxnId="{3CC21A0E-B4D7-4B69-88A6-175526B9884B}">
      <dgm:prSet/>
      <dgm:spPr/>
      <dgm:t>
        <a:bodyPr/>
        <a:lstStyle/>
        <a:p>
          <a:endParaRPr lang="es-CO" noProof="0" dirty="0"/>
        </a:p>
      </dgm:t>
    </dgm:pt>
    <dgm:pt modelId="{33E5772B-8370-4B25-9949-C20F5759A507}" type="sibTrans" cxnId="{3CC21A0E-B4D7-4B69-88A6-175526B9884B}">
      <dgm:prSet/>
      <dgm:spPr/>
      <dgm:t>
        <a:bodyPr/>
        <a:lstStyle/>
        <a:p>
          <a:endParaRPr lang="es-CO" noProof="0" dirty="0"/>
        </a:p>
      </dgm:t>
    </dgm:pt>
    <dgm:pt modelId="{1451EB52-72B6-4AE6-A745-D62C58C1D5E4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Tráfico de Armas</a:t>
          </a:r>
        </a:p>
      </dgm:t>
    </dgm:pt>
    <dgm:pt modelId="{9677EB25-9AE2-461E-A559-382792762E14}" type="parTrans" cxnId="{9A1090AF-BD6A-464C-AE1D-9EB024970DCD}">
      <dgm:prSet/>
      <dgm:spPr/>
      <dgm:t>
        <a:bodyPr/>
        <a:lstStyle/>
        <a:p>
          <a:endParaRPr lang="es-CO" noProof="0" dirty="0"/>
        </a:p>
      </dgm:t>
    </dgm:pt>
    <dgm:pt modelId="{A0E9CAF1-92C0-48E0-8075-273076B3A338}" type="sibTrans" cxnId="{9A1090AF-BD6A-464C-AE1D-9EB024970DCD}">
      <dgm:prSet/>
      <dgm:spPr/>
      <dgm:t>
        <a:bodyPr/>
        <a:lstStyle/>
        <a:p>
          <a:endParaRPr lang="es-CO" noProof="0" dirty="0"/>
        </a:p>
      </dgm:t>
    </dgm:pt>
    <dgm:pt modelId="{21D6B5F2-3FF9-488B-930B-5A0AB4965FBF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Extorsión</a:t>
          </a:r>
        </a:p>
      </dgm:t>
    </dgm:pt>
    <dgm:pt modelId="{F9535319-EAE1-40E8-AC8B-1508F466D9EE}" type="parTrans" cxnId="{4C5ECFD6-2B4E-486C-BE60-65AEC55303A7}">
      <dgm:prSet/>
      <dgm:spPr/>
      <dgm:t>
        <a:bodyPr/>
        <a:lstStyle/>
        <a:p>
          <a:endParaRPr lang="es-CO" noProof="0" dirty="0"/>
        </a:p>
      </dgm:t>
    </dgm:pt>
    <dgm:pt modelId="{F26E91FB-5619-407B-9692-D3A7D0622C7A}" type="sibTrans" cxnId="{4C5ECFD6-2B4E-486C-BE60-65AEC55303A7}">
      <dgm:prSet/>
      <dgm:spPr/>
      <dgm:t>
        <a:bodyPr/>
        <a:lstStyle/>
        <a:p>
          <a:endParaRPr lang="es-CO" noProof="0" dirty="0"/>
        </a:p>
      </dgm:t>
    </dgm:pt>
    <dgm:pt modelId="{3D32BA8D-519A-4FBC-8743-827A095E6DBA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Delitos contra la administración publica</a:t>
          </a:r>
        </a:p>
      </dgm:t>
    </dgm:pt>
    <dgm:pt modelId="{D22CE071-2438-4DA4-8C20-278AF22C66A4}" type="parTrans" cxnId="{F7CBD041-A683-4DC9-8607-E2436103CD3A}">
      <dgm:prSet/>
      <dgm:spPr/>
      <dgm:t>
        <a:bodyPr/>
        <a:lstStyle/>
        <a:p>
          <a:endParaRPr lang="es-CO" noProof="0" dirty="0"/>
        </a:p>
      </dgm:t>
    </dgm:pt>
    <dgm:pt modelId="{9D4F4EEC-775C-4D09-9C03-4E9CEE945276}" type="sibTrans" cxnId="{F7CBD041-A683-4DC9-8607-E2436103CD3A}">
      <dgm:prSet/>
      <dgm:spPr/>
      <dgm:t>
        <a:bodyPr/>
        <a:lstStyle/>
        <a:p>
          <a:endParaRPr lang="es-CO" noProof="0" dirty="0"/>
        </a:p>
      </dgm:t>
    </dgm:pt>
    <dgm:pt modelId="{8461295D-D1FC-4F49-AC3C-4FD5D64396B0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Enriquecimiento ilícito</a:t>
          </a:r>
        </a:p>
      </dgm:t>
    </dgm:pt>
    <dgm:pt modelId="{4915812E-2C84-47A6-8635-4615840DDD22}" type="parTrans" cxnId="{664D9A0E-133C-4128-95B5-8ECB7DADB7D2}">
      <dgm:prSet/>
      <dgm:spPr/>
      <dgm:t>
        <a:bodyPr/>
        <a:lstStyle/>
        <a:p>
          <a:endParaRPr lang="es-CO" noProof="0" dirty="0"/>
        </a:p>
      </dgm:t>
    </dgm:pt>
    <dgm:pt modelId="{55EC9E1F-69E4-4247-98FA-17E1ADD702F6}" type="sibTrans" cxnId="{664D9A0E-133C-4128-95B5-8ECB7DADB7D2}">
      <dgm:prSet/>
      <dgm:spPr/>
      <dgm:t>
        <a:bodyPr/>
        <a:lstStyle/>
        <a:p>
          <a:endParaRPr lang="es-CO" noProof="0" dirty="0"/>
        </a:p>
      </dgm:t>
    </dgm:pt>
    <dgm:pt modelId="{C10485B8-1778-4E45-A02F-FBF8DD2497E2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Secuestro</a:t>
          </a:r>
        </a:p>
      </dgm:t>
    </dgm:pt>
    <dgm:pt modelId="{A66B6E8D-1853-4465-B53E-E3B470FDE32F}" type="parTrans" cxnId="{00B73CE9-4828-4FA8-AA3E-C821A2347DAB}">
      <dgm:prSet/>
      <dgm:spPr/>
      <dgm:t>
        <a:bodyPr/>
        <a:lstStyle/>
        <a:p>
          <a:endParaRPr lang="es-CO" noProof="0" dirty="0"/>
        </a:p>
      </dgm:t>
    </dgm:pt>
    <dgm:pt modelId="{2F8DB6A7-FD0C-4BBC-BDF3-60CD3BCB82F3}" type="sibTrans" cxnId="{00B73CE9-4828-4FA8-AA3E-C821A2347DAB}">
      <dgm:prSet/>
      <dgm:spPr/>
      <dgm:t>
        <a:bodyPr/>
        <a:lstStyle/>
        <a:p>
          <a:endParaRPr lang="es-CO" noProof="0" dirty="0"/>
        </a:p>
      </dgm:t>
    </dgm:pt>
    <dgm:pt modelId="{ECAB55E8-BC7F-43FD-968F-66B8C5348C49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Delitos contra el sistema financiero</a:t>
          </a:r>
        </a:p>
      </dgm:t>
    </dgm:pt>
    <dgm:pt modelId="{1C9E25FE-FB17-4DA6-8527-1E0341635FAF}" type="parTrans" cxnId="{FCF5A7DF-8B3B-441C-9BD6-30CB87A47D74}">
      <dgm:prSet/>
      <dgm:spPr/>
      <dgm:t>
        <a:bodyPr/>
        <a:lstStyle/>
        <a:p>
          <a:endParaRPr lang="es-CO" noProof="0" dirty="0"/>
        </a:p>
      </dgm:t>
    </dgm:pt>
    <dgm:pt modelId="{25270513-86C2-4762-B2D1-262B9839236F}" type="sibTrans" cxnId="{FCF5A7DF-8B3B-441C-9BD6-30CB87A47D74}">
      <dgm:prSet/>
      <dgm:spPr/>
      <dgm:t>
        <a:bodyPr/>
        <a:lstStyle/>
        <a:p>
          <a:endParaRPr lang="es-CO" noProof="0" dirty="0"/>
        </a:p>
      </dgm:t>
    </dgm:pt>
    <dgm:pt modelId="{DD799A47-A1E0-4779-80C3-83508EB5E754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Financiación del terrorismo</a:t>
          </a:r>
        </a:p>
      </dgm:t>
    </dgm:pt>
    <dgm:pt modelId="{EFEC8688-FB85-4C35-812D-C3350805AC35}" type="parTrans" cxnId="{EAE862FF-A97F-48EB-BA3C-AF5D36021448}">
      <dgm:prSet/>
      <dgm:spPr/>
      <dgm:t>
        <a:bodyPr/>
        <a:lstStyle/>
        <a:p>
          <a:endParaRPr lang="es-CO" noProof="0" dirty="0"/>
        </a:p>
      </dgm:t>
    </dgm:pt>
    <dgm:pt modelId="{1D32F20E-CA11-41F7-8637-C1473EC2B000}" type="sibTrans" cxnId="{EAE862FF-A97F-48EB-BA3C-AF5D36021448}">
      <dgm:prSet/>
      <dgm:spPr/>
      <dgm:t>
        <a:bodyPr/>
        <a:lstStyle/>
        <a:p>
          <a:endParaRPr lang="es-CO" noProof="0" dirty="0"/>
        </a:p>
      </dgm:t>
    </dgm:pt>
    <dgm:pt modelId="{56712E1C-25A6-4084-8477-5D37B3D87644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Tráfico de migrantes</a:t>
          </a:r>
        </a:p>
      </dgm:t>
    </dgm:pt>
    <dgm:pt modelId="{8EE253B4-BE8A-4CA3-A6CF-0CBB2642D783}" type="parTrans" cxnId="{1F0D515B-7053-438B-973B-944808307C0F}">
      <dgm:prSet/>
      <dgm:spPr/>
      <dgm:t>
        <a:bodyPr/>
        <a:lstStyle/>
        <a:p>
          <a:endParaRPr lang="es-CO" noProof="0" dirty="0"/>
        </a:p>
      </dgm:t>
    </dgm:pt>
    <dgm:pt modelId="{6B29F5F6-BCB8-4D1A-8575-664E4D66AE7A}" type="sibTrans" cxnId="{1F0D515B-7053-438B-973B-944808307C0F}">
      <dgm:prSet/>
      <dgm:spPr/>
      <dgm:t>
        <a:bodyPr/>
        <a:lstStyle/>
        <a:p>
          <a:endParaRPr lang="es-CO" noProof="0" dirty="0"/>
        </a:p>
      </dgm:t>
    </dgm:pt>
    <dgm:pt modelId="{08E967EA-6328-4012-9E21-F1EEEC244C7B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Rebelión </a:t>
          </a:r>
        </a:p>
      </dgm:t>
    </dgm:pt>
    <dgm:pt modelId="{407C04BD-BE97-4C6F-991C-032FA8A2EBE0}" type="parTrans" cxnId="{CB292E7C-F21F-4EE2-9A2A-F5DD4C4F2518}">
      <dgm:prSet/>
      <dgm:spPr/>
      <dgm:t>
        <a:bodyPr/>
        <a:lstStyle/>
        <a:p>
          <a:endParaRPr lang="es-CO" noProof="0" dirty="0"/>
        </a:p>
      </dgm:t>
    </dgm:pt>
    <dgm:pt modelId="{1D2D0E0A-8A53-4376-BA49-465CBC255E1F}" type="sibTrans" cxnId="{CB292E7C-F21F-4EE2-9A2A-F5DD4C4F2518}">
      <dgm:prSet/>
      <dgm:spPr/>
      <dgm:t>
        <a:bodyPr/>
        <a:lstStyle/>
        <a:p>
          <a:endParaRPr lang="es-CO" noProof="0" dirty="0"/>
        </a:p>
      </dgm:t>
    </dgm:pt>
    <dgm:pt modelId="{83B775B2-E59D-4870-9161-43B78A81259D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Tráfico de menores de edad</a:t>
          </a:r>
        </a:p>
      </dgm:t>
    </dgm:pt>
    <dgm:pt modelId="{57F172F2-F5D4-4994-B1E6-22D57DAB0553}" type="parTrans" cxnId="{80C8C010-7471-44EF-BC52-B6474C7CC4E8}">
      <dgm:prSet/>
      <dgm:spPr/>
      <dgm:t>
        <a:bodyPr/>
        <a:lstStyle/>
        <a:p>
          <a:endParaRPr lang="es-CO" noProof="0" dirty="0"/>
        </a:p>
      </dgm:t>
    </dgm:pt>
    <dgm:pt modelId="{EA22D687-B274-4902-8ACD-682A7F166427}" type="sibTrans" cxnId="{80C8C010-7471-44EF-BC52-B6474C7CC4E8}">
      <dgm:prSet/>
      <dgm:spPr/>
      <dgm:t>
        <a:bodyPr/>
        <a:lstStyle/>
        <a:p>
          <a:endParaRPr lang="es-CO" noProof="0" dirty="0"/>
        </a:p>
      </dgm:t>
    </dgm:pt>
    <dgm:pt modelId="{AB501DDE-12F5-4FE1-A980-00F900E4A8AE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Concierto para delinquir</a:t>
          </a:r>
        </a:p>
      </dgm:t>
    </dgm:pt>
    <dgm:pt modelId="{806F7CAC-C51B-479E-9677-DD7D048847A5}" type="parTrans" cxnId="{5A4B51AD-43FF-46F1-9446-87717C9BFB2A}">
      <dgm:prSet/>
      <dgm:spPr/>
      <dgm:t>
        <a:bodyPr/>
        <a:lstStyle/>
        <a:p>
          <a:endParaRPr lang="es-CO" noProof="0" dirty="0"/>
        </a:p>
      </dgm:t>
    </dgm:pt>
    <dgm:pt modelId="{A3FB5A8B-3951-4E42-9744-B4DF643C8303}" type="sibTrans" cxnId="{5A4B51AD-43FF-46F1-9446-87717C9BFB2A}">
      <dgm:prSet/>
      <dgm:spPr/>
      <dgm:t>
        <a:bodyPr/>
        <a:lstStyle/>
        <a:p>
          <a:endParaRPr lang="es-CO" noProof="0" dirty="0"/>
        </a:p>
      </dgm:t>
    </dgm:pt>
    <dgm:pt modelId="{1E144A72-5BE3-487E-AE4B-6C723D5FC2F1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Trata de personas</a:t>
          </a:r>
        </a:p>
      </dgm:t>
    </dgm:pt>
    <dgm:pt modelId="{A42649D1-5526-4351-B91B-6B8F44FDFC09}" type="parTrans" cxnId="{046EAF2E-88F1-47F4-93E0-82A9631E9E5B}">
      <dgm:prSet/>
      <dgm:spPr/>
      <dgm:t>
        <a:bodyPr/>
        <a:lstStyle/>
        <a:p>
          <a:endParaRPr lang="es-CO" noProof="0" dirty="0"/>
        </a:p>
      </dgm:t>
    </dgm:pt>
    <dgm:pt modelId="{19926D92-0539-4897-A6BC-56F2AC97693B}" type="sibTrans" cxnId="{046EAF2E-88F1-47F4-93E0-82A9631E9E5B}">
      <dgm:prSet/>
      <dgm:spPr/>
      <dgm:t>
        <a:bodyPr/>
        <a:lstStyle/>
        <a:p>
          <a:endParaRPr lang="es-CO" noProof="0" dirty="0"/>
        </a:p>
      </dgm:t>
    </dgm:pt>
    <dgm:pt modelId="{7F5700EC-87C1-4CE1-89BD-E077458AA7E0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s-CO" noProof="0" dirty="0"/>
            <a:t>Falsificaciones</a:t>
          </a:r>
        </a:p>
      </dgm:t>
    </dgm:pt>
    <dgm:pt modelId="{A2790681-71C2-4C99-8BCB-04C2C1C8EA16}" type="parTrans" cxnId="{8819AF4F-7230-4DC1-B6B1-A6DD646A1800}">
      <dgm:prSet/>
      <dgm:spPr/>
      <dgm:t>
        <a:bodyPr/>
        <a:lstStyle/>
        <a:p>
          <a:endParaRPr lang="es-CO" noProof="0" dirty="0"/>
        </a:p>
      </dgm:t>
    </dgm:pt>
    <dgm:pt modelId="{C994FD53-657F-4F8B-923E-0A909B9BB59C}" type="sibTrans" cxnId="{8819AF4F-7230-4DC1-B6B1-A6DD646A1800}">
      <dgm:prSet/>
      <dgm:spPr/>
      <dgm:t>
        <a:bodyPr/>
        <a:lstStyle/>
        <a:p>
          <a:endParaRPr lang="es-CO" noProof="0" dirty="0"/>
        </a:p>
      </dgm:t>
    </dgm:pt>
    <dgm:pt modelId="{065152F6-9FF4-467C-BCEC-B4895B394A73}" type="pres">
      <dgm:prSet presAssocID="{6292F2B3-3558-4F8A-9D54-0884E6C7CA16}" presName="Name0" presStyleCnt="0">
        <dgm:presLayoutVars>
          <dgm:dir/>
          <dgm:resizeHandles val="exact"/>
        </dgm:presLayoutVars>
      </dgm:prSet>
      <dgm:spPr/>
    </dgm:pt>
    <dgm:pt modelId="{17F2EA94-8B93-42B5-8089-30F0C112EA05}" type="pres">
      <dgm:prSet presAssocID="{F81A6E54-1BA7-4E06-A62E-BE9B8BBAF499}" presName="composite" presStyleCnt="0"/>
      <dgm:spPr/>
    </dgm:pt>
    <dgm:pt modelId="{F4A1CB25-C5AB-4C17-B24E-020ECC215358}" type="pres">
      <dgm:prSet presAssocID="{F81A6E54-1BA7-4E06-A62E-BE9B8BBAF499}" presName="rect1" presStyleLbl="trAlignAcc1" presStyleIdx="0" presStyleCnt="15">
        <dgm:presLayoutVars>
          <dgm:bulletEnabled val="1"/>
        </dgm:presLayoutVars>
      </dgm:prSet>
      <dgm:spPr/>
    </dgm:pt>
    <dgm:pt modelId="{5A7E68D1-C693-492A-9A90-783737C7FAAE}" type="pres">
      <dgm:prSet presAssocID="{F81A6E54-1BA7-4E06-A62E-BE9B8BBAF499}" presName="rect2" presStyleLbl="fgImgPlace1" presStyleIdx="0" presStyleCnt="15"/>
      <dgm:spPr>
        <a:blipFill rotWithShape="1">
          <a:blip xmlns:r="http://schemas.openxmlformats.org/officeDocument/2006/relationships" r:embed="rId1"/>
          <a:srcRect/>
          <a:stretch>
            <a:fillRect l="-57000" r="-57000"/>
          </a:stretch>
        </a:blipFill>
      </dgm:spPr>
    </dgm:pt>
    <dgm:pt modelId="{96CA6623-DFB5-44D2-949D-588455C1FD24}" type="pres">
      <dgm:prSet presAssocID="{98A57556-1D89-4F7C-99B1-924FA6C7DFD5}" presName="sibTrans" presStyleCnt="0"/>
      <dgm:spPr/>
    </dgm:pt>
    <dgm:pt modelId="{0BC214A0-B8F1-477D-864B-230B7060A81A}" type="pres">
      <dgm:prSet presAssocID="{E59565B8-7A6F-4E1E-9D10-97D04847C70D}" presName="composite" presStyleCnt="0"/>
      <dgm:spPr/>
    </dgm:pt>
    <dgm:pt modelId="{F4709186-791C-497B-AB86-4564D5E84111}" type="pres">
      <dgm:prSet presAssocID="{E59565B8-7A6F-4E1E-9D10-97D04847C70D}" presName="rect1" presStyleLbl="trAlignAcc1" presStyleIdx="1" presStyleCnt="15">
        <dgm:presLayoutVars>
          <dgm:bulletEnabled val="1"/>
        </dgm:presLayoutVars>
      </dgm:prSet>
      <dgm:spPr/>
    </dgm:pt>
    <dgm:pt modelId="{6FE7A966-C028-4A6B-8AEF-20CA57F6C868}" type="pres">
      <dgm:prSet presAssocID="{E59565B8-7A6F-4E1E-9D10-97D04847C70D}" presName="rect2" presStyleLbl="fgImgPlace1" presStyleIdx="1" presStyleCnt="15"/>
      <dgm:spPr>
        <a:blipFill rotWithShape="1">
          <a:blip xmlns:r="http://schemas.openxmlformats.org/officeDocument/2006/relationships" r:embed="rId2"/>
          <a:srcRect/>
          <a:stretch>
            <a:fillRect l="-53000" r="-53000"/>
          </a:stretch>
        </a:blipFill>
      </dgm:spPr>
    </dgm:pt>
    <dgm:pt modelId="{C79BE1B3-A306-4661-B378-E41A80713CF6}" type="pres">
      <dgm:prSet presAssocID="{33E5772B-8370-4B25-9949-C20F5759A507}" presName="sibTrans" presStyleCnt="0"/>
      <dgm:spPr/>
    </dgm:pt>
    <dgm:pt modelId="{258C241A-74BA-45D8-B3ED-584D6DF18C64}" type="pres">
      <dgm:prSet presAssocID="{1451EB52-72B6-4AE6-A745-D62C58C1D5E4}" presName="composite" presStyleCnt="0"/>
      <dgm:spPr/>
    </dgm:pt>
    <dgm:pt modelId="{796F86AF-A1D8-4CB5-8989-2BA00F7A85EF}" type="pres">
      <dgm:prSet presAssocID="{1451EB52-72B6-4AE6-A745-D62C58C1D5E4}" presName="rect1" presStyleLbl="trAlignAcc1" presStyleIdx="2" presStyleCnt="15">
        <dgm:presLayoutVars>
          <dgm:bulletEnabled val="1"/>
        </dgm:presLayoutVars>
      </dgm:prSet>
      <dgm:spPr/>
    </dgm:pt>
    <dgm:pt modelId="{26FE9DF4-96FF-4F4D-9C62-13E17A442252}" type="pres">
      <dgm:prSet presAssocID="{1451EB52-72B6-4AE6-A745-D62C58C1D5E4}" presName="rect2" presStyleLbl="fgImgPlace1" presStyleIdx="2" presStyleCnt="15"/>
      <dgm:spPr>
        <a:blipFill rotWithShape="1">
          <a:blip xmlns:r="http://schemas.openxmlformats.org/officeDocument/2006/relationships" r:embed="rId3"/>
          <a:srcRect/>
          <a:stretch>
            <a:fillRect l="-15000" r="-15000"/>
          </a:stretch>
        </a:blipFill>
      </dgm:spPr>
    </dgm:pt>
    <dgm:pt modelId="{260DF0BA-DEB7-4347-9B78-A279A1D931FB}" type="pres">
      <dgm:prSet presAssocID="{A0E9CAF1-92C0-48E0-8075-273076B3A338}" presName="sibTrans" presStyleCnt="0"/>
      <dgm:spPr/>
    </dgm:pt>
    <dgm:pt modelId="{7E74CC05-B997-4F88-AA10-FEED5AEE30DA}" type="pres">
      <dgm:prSet presAssocID="{21D6B5F2-3FF9-488B-930B-5A0AB4965FBF}" presName="composite" presStyleCnt="0"/>
      <dgm:spPr/>
    </dgm:pt>
    <dgm:pt modelId="{D0FC5F8F-24DC-4A4D-B7E2-5DD2266E2F37}" type="pres">
      <dgm:prSet presAssocID="{21D6B5F2-3FF9-488B-930B-5A0AB4965FBF}" presName="rect1" presStyleLbl="trAlignAcc1" presStyleIdx="3" presStyleCnt="15">
        <dgm:presLayoutVars>
          <dgm:bulletEnabled val="1"/>
        </dgm:presLayoutVars>
      </dgm:prSet>
      <dgm:spPr/>
    </dgm:pt>
    <dgm:pt modelId="{5904749D-B414-46EE-86F8-C26D5A9A6602}" type="pres">
      <dgm:prSet presAssocID="{21D6B5F2-3FF9-488B-930B-5A0AB4965FBF}" presName="rect2" presStyleLbl="fgImgPlace1" presStyleIdx="3" presStyleCnt="15"/>
      <dgm:spPr>
        <a:blipFill rotWithShape="1">
          <a:blip xmlns:r="http://schemas.openxmlformats.org/officeDocument/2006/relationships" r:embed="rId4"/>
          <a:srcRect/>
          <a:stretch>
            <a:fillRect l="-81000" r="-81000"/>
          </a:stretch>
        </a:blipFill>
      </dgm:spPr>
    </dgm:pt>
    <dgm:pt modelId="{37D4C319-A7B2-49F1-A881-60F8E75C8D2B}" type="pres">
      <dgm:prSet presAssocID="{F26E91FB-5619-407B-9692-D3A7D0622C7A}" presName="sibTrans" presStyleCnt="0"/>
      <dgm:spPr/>
    </dgm:pt>
    <dgm:pt modelId="{E56EA126-FF14-4920-AB48-BBD5F215B8EA}" type="pres">
      <dgm:prSet presAssocID="{3D32BA8D-519A-4FBC-8743-827A095E6DBA}" presName="composite" presStyleCnt="0"/>
      <dgm:spPr/>
    </dgm:pt>
    <dgm:pt modelId="{5E2329BD-0B4E-48E5-883D-12FFF46B3008}" type="pres">
      <dgm:prSet presAssocID="{3D32BA8D-519A-4FBC-8743-827A095E6DBA}" presName="rect1" presStyleLbl="trAlignAcc1" presStyleIdx="4" presStyleCnt="15">
        <dgm:presLayoutVars>
          <dgm:bulletEnabled val="1"/>
        </dgm:presLayoutVars>
      </dgm:prSet>
      <dgm:spPr/>
    </dgm:pt>
    <dgm:pt modelId="{8199A0F7-2011-42B5-A375-960EB702CD03}" type="pres">
      <dgm:prSet presAssocID="{3D32BA8D-519A-4FBC-8743-827A095E6DBA}" presName="rect2" presStyleLbl="fgImgPlace1" presStyleIdx="4" presStyleCnt="15"/>
      <dgm:spPr>
        <a:blipFill rotWithShape="1">
          <a:blip xmlns:r="http://schemas.openxmlformats.org/officeDocument/2006/relationships" r:embed="rId5"/>
          <a:srcRect/>
          <a:stretch>
            <a:fillRect l="-52000" r="-52000"/>
          </a:stretch>
        </a:blipFill>
      </dgm:spPr>
    </dgm:pt>
    <dgm:pt modelId="{3D682C2E-5C90-4535-B353-339AC709925A}" type="pres">
      <dgm:prSet presAssocID="{9D4F4EEC-775C-4D09-9C03-4E9CEE945276}" presName="sibTrans" presStyleCnt="0"/>
      <dgm:spPr/>
    </dgm:pt>
    <dgm:pt modelId="{67EEBF58-4677-4E64-82F7-443B177EE50D}" type="pres">
      <dgm:prSet presAssocID="{8461295D-D1FC-4F49-AC3C-4FD5D64396B0}" presName="composite" presStyleCnt="0"/>
      <dgm:spPr/>
    </dgm:pt>
    <dgm:pt modelId="{E8A17531-FF52-4924-914F-C2F1F5A954C9}" type="pres">
      <dgm:prSet presAssocID="{8461295D-D1FC-4F49-AC3C-4FD5D64396B0}" presName="rect1" presStyleLbl="trAlignAcc1" presStyleIdx="5" presStyleCnt="15">
        <dgm:presLayoutVars>
          <dgm:bulletEnabled val="1"/>
        </dgm:presLayoutVars>
      </dgm:prSet>
      <dgm:spPr/>
    </dgm:pt>
    <dgm:pt modelId="{614650D4-289A-4284-ACF5-E6668E698DBE}" type="pres">
      <dgm:prSet presAssocID="{8461295D-D1FC-4F49-AC3C-4FD5D64396B0}" presName="rect2" presStyleLbl="fgImgPlace1" presStyleIdx="5" presStyleCnt="15"/>
      <dgm:spPr>
        <a:blipFill rotWithShape="1">
          <a:blip xmlns:r="http://schemas.openxmlformats.org/officeDocument/2006/relationships" r:embed="rId6"/>
          <a:srcRect/>
          <a:stretch>
            <a:fillRect l="-93000" r="-93000"/>
          </a:stretch>
        </a:blipFill>
      </dgm:spPr>
    </dgm:pt>
    <dgm:pt modelId="{9FD85FC6-48F5-4865-8007-50674620C159}" type="pres">
      <dgm:prSet presAssocID="{55EC9E1F-69E4-4247-98FA-17E1ADD702F6}" presName="sibTrans" presStyleCnt="0"/>
      <dgm:spPr/>
    </dgm:pt>
    <dgm:pt modelId="{B7EE5526-144B-4B23-BD8A-76037527EF34}" type="pres">
      <dgm:prSet presAssocID="{C10485B8-1778-4E45-A02F-FBF8DD2497E2}" presName="composite" presStyleCnt="0"/>
      <dgm:spPr/>
    </dgm:pt>
    <dgm:pt modelId="{4392DA3D-D999-494C-9E0A-39F506F8BF88}" type="pres">
      <dgm:prSet presAssocID="{C10485B8-1778-4E45-A02F-FBF8DD2497E2}" presName="rect1" presStyleLbl="trAlignAcc1" presStyleIdx="6" presStyleCnt="15">
        <dgm:presLayoutVars>
          <dgm:bulletEnabled val="1"/>
        </dgm:presLayoutVars>
      </dgm:prSet>
      <dgm:spPr/>
    </dgm:pt>
    <dgm:pt modelId="{CB43DD94-EEF5-4A11-814A-D05B6392BC7D}" type="pres">
      <dgm:prSet presAssocID="{C10485B8-1778-4E45-A02F-FBF8DD2497E2}" presName="rect2" presStyleLbl="fgImgPlace1" presStyleIdx="6" presStyleCnt="15"/>
      <dgm:spPr>
        <a:blipFill rotWithShape="1">
          <a:blip xmlns:r="http://schemas.openxmlformats.org/officeDocument/2006/relationships" r:embed="rId7"/>
          <a:srcRect/>
          <a:stretch>
            <a:fillRect l="-25000" r="-25000"/>
          </a:stretch>
        </a:blipFill>
      </dgm:spPr>
    </dgm:pt>
    <dgm:pt modelId="{99C10EA5-407A-40B6-95C7-9852FD56818D}" type="pres">
      <dgm:prSet presAssocID="{2F8DB6A7-FD0C-4BBC-BDF3-60CD3BCB82F3}" presName="sibTrans" presStyleCnt="0"/>
      <dgm:spPr/>
    </dgm:pt>
    <dgm:pt modelId="{4D85000E-3F83-4EBD-9BA6-8D58F89C54DD}" type="pres">
      <dgm:prSet presAssocID="{ECAB55E8-BC7F-43FD-968F-66B8C5348C49}" presName="composite" presStyleCnt="0"/>
      <dgm:spPr/>
    </dgm:pt>
    <dgm:pt modelId="{5EA25393-5CF9-4F95-B099-CA0FD4977E21}" type="pres">
      <dgm:prSet presAssocID="{ECAB55E8-BC7F-43FD-968F-66B8C5348C49}" presName="rect1" presStyleLbl="trAlignAcc1" presStyleIdx="7" presStyleCnt="15">
        <dgm:presLayoutVars>
          <dgm:bulletEnabled val="1"/>
        </dgm:presLayoutVars>
      </dgm:prSet>
      <dgm:spPr/>
    </dgm:pt>
    <dgm:pt modelId="{99E4E104-1DF9-411C-8D8C-A75F4D793F40}" type="pres">
      <dgm:prSet presAssocID="{ECAB55E8-BC7F-43FD-968F-66B8C5348C49}" presName="rect2" presStyleLbl="fgImgPlace1" presStyleIdx="7" presStyleCnt="15"/>
      <dgm:spPr>
        <a:blipFill rotWithShape="1">
          <a:blip xmlns:r="http://schemas.openxmlformats.org/officeDocument/2006/relationships" r:embed="rId8"/>
          <a:srcRect/>
          <a:stretch>
            <a:fillRect l="-96000" r="-96000"/>
          </a:stretch>
        </a:blipFill>
      </dgm:spPr>
    </dgm:pt>
    <dgm:pt modelId="{708CE955-807F-4810-93B5-45D9B4C7CD8C}" type="pres">
      <dgm:prSet presAssocID="{25270513-86C2-4762-B2D1-262B9839236F}" presName="sibTrans" presStyleCnt="0"/>
      <dgm:spPr/>
    </dgm:pt>
    <dgm:pt modelId="{53D8551D-AB98-4125-83CF-74194675EE3D}" type="pres">
      <dgm:prSet presAssocID="{DD799A47-A1E0-4779-80C3-83508EB5E754}" presName="composite" presStyleCnt="0"/>
      <dgm:spPr/>
    </dgm:pt>
    <dgm:pt modelId="{A5338A27-099D-4124-BE6C-A97BAA0A0831}" type="pres">
      <dgm:prSet presAssocID="{DD799A47-A1E0-4779-80C3-83508EB5E754}" presName="rect1" presStyleLbl="trAlignAcc1" presStyleIdx="8" presStyleCnt="15">
        <dgm:presLayoutVars>
          <dgm:bulletEnabled val="1"/>
        </dgm:presLayoutVars>
      </dgm:prSet>
      <dgm:spPr/>
    </dgm:pt>
    <dgm:pt modelId="{7AF4E56E-C18E-49D8-B8CF-32151CB5E384}" type="pres">
      <dgm:prSet presAssocID="{DD799A47-A1E0-4779-80C3-83508EB5E754}" presName="rect2" presStyleLbl="fgImgPlace1" presStyleIdx="8" presStyleCnt="15"/>
      <dgm:spPr>
        <a:blipFill rotWithShape="1">
          <a:blip xmlns:r="http://schemas.openxmlformats.org/officeDocument/2006/relationships" r:embed="rId9"/>
          <a:srcRect/>
          <a:stretch>
            <a:fillRect l="-50000" r="-50000"/>
          </a:stretch>
        </a:blipFill>
      </dgm:spPr>
    </dgm:pt>
    <dgm:pt modelId="{A77DAB80-A9A7-4A72-BA99-0FF1B9191C51}" type="pres">
      <dgm:prSet presAssocID="{1D32F20E-CA11-41F7-8637-C1473EC2B000}" presName="sibTrans" presStyleCnt="0"/>
      <dgm:spPr/>
    </dgm:pt>
    <dgm:pt modelId="{5CDA014C-9E37-463C-AADF-9E9139F1D3D2}" type="pres">
      <dgm:prSet presAssocID="{56712E1C-25A6-4084-8477-5D37B3D87644}" presName="composite" presStyleCnt="0"/>
      <dgm:spPr/>
    </dgm:pt>
    <dgm:pt modelId="{4B4B3346-C187-45FC-8843-D9D3D241D208}" type="pres">
      <dgm:prSet presAssocID="{56712E1C-25A6-4084-8477-5D37B3D87644}" presName="rect1" presStyleLbl="trAlignAcc1" presStyleIdx="9" presStyleCnt="15">
        <dgm:presLayoutVars>
          <dgm:bulletEnabled val="1"/>
        </dgm:presLayoutVars>
      </dgm:prSet>
      <dgm:spPr/>
    </dgm:pt>
    <dgm:pt modelId="{027125B8-C949-449E-8796-814FEEC189B4}" type="pres">
      <dgm:prSet presAssocID="{56712E1C-25A6-4084-8477-5D37B3D87644}" presName="rect2" presStyleLbl="fgImgPlace1" presStyleIdx="9" presStyleCnt="15"/>
      <dgm:spPr>
        <a:blipFill rotWithShape="1">
          <a:blip xmlns:r="http://schemas.openxmlformats.org/officeDocument/2006/relationships" r:embed="rId10"/>
          <a:srcRect/>
          <a:stretch>
            <a:fillRect l="-21000" r="-21000"/>
          </a:stretch>
        </a:blipFill>
      </dgm:spPr>
    </dgm:pt>
    <dgm:pt modelId="{26EBE3C2-6C74-4085-9B79-AEA8B19A46EE}" type="pres">
      <dgm:prSet presAssocID="{6B29F5F6-BCB8-4D1A-8575-664E4D66AE7A}" presName="sibTrans" presStyleCnt="0"/>
      <dgm:spPr/>
    </dgm:pt>
    <dgm:pt modelId="{592D0F30-A5E2-4A6F-A292-A8001F958FC0}" type="pres">
      <dgm:prSet presAssocID="{08E967EA-6328-4012-9E21-F1EEEC244C7B}" presName="composite" presStyleCnt="0"/>
      <dgm:spPr/>
    </dgm:pt>
    <dgm:pt modelId="{A2FAC2B0-6C6C-422F-89A2-A4FB266B8C4B}" type="pres">
      <dgm:prSet presAssocID="{08E967EA-6328-4012-9E21-F1EEEC244C7B}" presName="rect1" presStyleLbl="trAlignAcc1" presStyleIdx="10" presStyleCnt="15">
        <dgm:presLayoutVars>
          <dgm:bulletEnabled val="1"/>
        </dgm:presLayoutVars>
      </dgm:prSet>
      <dgm:spPr/>
    </dgm:pt>
    <dgm:pt modelId="{FF75267F-13FE-4EBC-9DB4-8B8C2BAA27E0}" type="pres">
      <dgm:prSet presAssocID="{08E967EA-6328-4012-9E21-F1EEEC244C7B}" presName="rect2" presStyleLbl="fgImgPlace1" presStyleIdx="10" presStyleCnt="15"/>
      <dgm:spPr>
        <a:blipFill rotWithShape="1">
          <a:blip xmlns:r="http://schemas.openxmlformats.org/officeDocument/2006/relationships" r:embed="rId11"/>
          <a:srcRect/>
          <a:stretch>
            <a:fillRect l="-50000" r="-50000"/>
          </a:stretch>
        </a:blipFill>
      </dgm:spPr>
    </dgm:pt>
    <dgm:pt modelId="{51A4E942-6884-4AD0-8EEB-8466F00DA016}" type="pres">
      <dgm:prSet presAssocID="{1D2D0E0A-8A53-4376-BA49-465CBC255E1F}" presName="sibTrans" presStyleCnt="0"/>
      <dgm:spPr/>
    </dgm:pt>
    <dgm:pt modelId="{1450617C-C0B3-40F4-B911-0EDA493806CD}" type="pres">
      <dgm:prSet presAssocID="{83B775B2-E59D-4870-9161-43B78A81259D}" presName="composite" presStyleCnt="0"/>
      <dgm:spPr/>
    </dgm:pt>
    <dgm:pt modelId="{D9771F5F-AA89-45A8-9A5C-5E44BD1051DB}" type="pres">
      <dgm:prSet presAssocID="{83B775B2-E59D-4870-9161-43B78A81259D}" presName="rect1" presStyleLbl="trAlignAcc1" presStyleIdx="11" presStyleCnt="15">
        <dgm:presLayoutVars>
          <dgm:bulletEnabled val="1"/>
        </dgm:presLayoutVars>
      </dgm:prSet>
      <dgm:spPr/>
    </dgm:pt>
    <dgm:pt modelId="{5B81E392-4129-45C1-BCD0-F621200A4A43}" type="pres">
      <dgm:prSet presAssocID="{83B775B2-E59D-4870-9161-43B78A81259D}" presName="rect2" presStyleLbl="fgImgPlace1" presStyleIdx="11" presStyleCnt="15"/>
      <dgm:spPr>
        <a:blipFill rotWithShape="1">
          <a:blip xmlns:r="http://schemas.openxmlformats.org/officeDocument/2006/relationships" r:embed="rId12"/>
          <a:srcRect/>
          <a:stretch>
            <a:fillRect l="-21000" r="-21000"/>
          </a:stretch>
        </a:blipFill>
      </dgm:spPr>
    </dgm:pt>
    <dgm:pt modelId="{DEC4D2FC-DD6D-4CD3-9B4E-910B50D683F6}" type="pres">
      <dgm:prSet presAssocID="{EA22D687-B274-4902-8ACD-682A7F166427}" presName="sibTrans" presStyleCnt="0"/>
      <dgm:spPr/>
    </dgm:pt>
    <dgm:pt modelId="{0FB09DC2-C8EC-4B07-9837-E34AF767C4D1}" type="pres">
      <dgm:prSet presAssocID="{AB501DDE-12F5-4FE1-A980-00F900E4A8AE}" presName="composite" presStyleCnt="0"/>
      <dgm:spPr/>
    </dgm:pt>
    <dgm:pt modelId="{1D7FC671-14C8-449D-8A7E-8992DE3720EC}" type="pres">
      <dgm:prSet presAssocID="{AB501DDE-12F5-4FE1-A980-00F900E4A8AE}" presName="rect1" presStyleLbl="trAlignAcc1" presStyleIdx="12" presStyleCnt="15">
        <dgm:presLayoutVars>
          <dgm:bulletEnabled val="1"/>
        </dgm:presLayoutVars>
      </dgm:prSet>
      <dgm:spPr/>
    </dgm:pt>
    <dgm:pt modelId="{42A67B67-ED49-433E-8EB3-5321893A2C84}" type="pres">
      <dgm:prSet presAssocID="{AB501DDE-12F5-4FE1-A980-00F900E4A8AE}" presName="rect2" presStyleLbl="fgImgPlace1" presStyleIdx="12" presStyleCnt="15"/>
      <dgm:spPr>
        <a:blipFill rotWithShape="1">
          <a:blip xmlns:r="http://schemas.openxmlformats.org/officeDocument/2006/relationships" r:embed="rId13"/>
          <a:srcRect/>
          <a:stretch>
            <a:fillRect l="-81000" r="-81000"/>
          </a:stretch>
        </a:blipFill>
      </dgm:spPr>
    </dgm:pt>
    <dgm:pt modelId="{4AF7D9ED-FE55-4024-A371-D6C38C841BFF}" type="pres">
      <dgm:prSet presAssocID="{A3FB5A8B-3951-4E42-9744-B4DF643C8303}" presName="sibTrans" presStyleCnt="0"/>
      <dgm:spPr/>
    </dgm:pt>
    <dgm:pt modelId="{6B5C750E-6750-4C33-B74D-21C0AE087801}" type="pres">
      <dgm:prSet presAssocID="{1E144A72-5BE3-487E-AE4B-6C723D5FC2F1}" presName="composite" presStyleCnt="0"/>
      <dgm:spPr/>
    </dgm:pt>
    <dgm:pt modelId="{AEBF0E3E-FE45-48C5-8003-A961E6623A22}" type="pres">
      <dgm:prSet presAssocID="{1E144A72-5BE3-487E-AE4B-6C723D5FC2F1}" presName="rect1" presStyleLbl="trAlignAcc1" presStyleIdx="13" presStyleCnt="15">
        <dgm:presLayoutVars>
          <dgm:bulletEnabled val="1"/>
        </dgm:presLayoutVars>
      </dgm:prSet>
      <dgm:spPr/>
    </dgm:pt>
    <dgm:pt modelId="{870FE57B-D239-48D7-B7B0-D1CA75194F8D}" type="pres">
      <dgm:prSet presAssocID="{1E144A72-5BE3-487E-AE4B-6C723D5FC2F1}" presName="rect2" presStyleLbl="fgImgPlace1" presStyleIdx="13" presStyleCnt="15"/>
      <dgm:spPr>
        <a:blipFill rotWithShape="1">
          <a:blip xmlns:r="http://schemas.openxmlformats.org/officeDocument/2006/relationships" r:embed="rId14"/>
          <a:srcRect/>
          <a:stretch>
            <a:fillRect l="-62000" r="-62000"/>
          </a:stretch>
        </a:blipFill>
      </dgm:spPr>
    </dgm:pt>
    <dgm:pt modelId="{CF4ED649-D258-4375-B8E9-14A91CC5D56F}" type="pres">
      <dgm:prSet presAssocID="{19926D92-0539-4897-A6BC-56F2AC97693B}" presName="sibTrans" presStyleCnt="0"/>
      <dgm:spPr/>
    </dgm:pt>
    <dgm:pt modelId="{A61CC390-B18D-4E01-B317-AA62E8DD2028}" type="pres">
      <dgm:prSet presAssocID="{7F5700EC-87C1-4CE1-89BD-E077458AA7E0}" presName="composite" presStyleCnt="0"/>
      <dgm:spPr/>
    </dgm:pt>
    <dgm:pt modelId="{88C3540D-1754-45E9-90E6-7BCCFBE751C3}" type="pres">
      <dgm:prSet presAssocID="{7F5700EC-87C1-4CE1-89BD-E077458AA7E0}" presName="rect1" presStyleLbl="trAlignAcc1" presStyleIdx="14" presStyleCnt="15">
        <dgm:presLayoutVars>
          <dgm:bulletEnabled val="1"/>
        </dgm:presLayoutVars>
      </dgm:prSet>
      <dgm:spPr/>
    </dgm:pt>
    <dgm:pt modelId="{985E6014-1F5D-41DF-B7FD-DB067A9FD7E8}" type="pres">
      <dgm:prSet presAssocID="{7F5700EC-87C1-4CE1-89BD-E077458AA7E0}" presName="rect2" presStyleLbl="fgImgPlace1" presStyleIdx="14" presStyleCnt="15"/>
      <dgm:spPr>
        <a:blipFill rotWithShape="1">
          <a:blip xmlns:r="http://schemas.openxmlformats.org/officeDocument/2006/relationships" r:embed="rId15"/>
          <a:srcRect/>
          <a:stretch>
            <a:fillRect l="-57000" r="-57000"/>
          </a:stretch>
        </a:blipFill>
      </dgm:spPr>
    </dgm:pt>
  </dgm:ptLst>
  <dgm:cxnLst>
    <dgm:cxn modelId="{3CC21A0E-B4D7-4B69-88A6-175526B9884B}" srcId="{6292F2B3-3558-4F8A-9D54-0884E6C7CA16}" destId="{E59565B8-7A6F-4E1E-9D10-97D04847C70D}" srcOrd="1" destOrd="0" parTransId="{A9680866-909C-404C-9F03-722F6B8F4FF7}" sibTransId="{33E5772B-8370-4B25-9949-C20F5759A507}"/>
    <dgm:cxn modelId="{664D9A0E-133C-4128-95B5-8ECB7DADB7D2}" srcId="{6292F2B3-3558-4F8A-9D54-0884E6C7CA16}" destId="{8461295D-D1FC-4F49-AC3C-4FD5D64396B0}" srcOrd="5" destOrd="0" parTransId="{4915812E-2C84-47A6-8635-4615840DDD22}" sibTransId="{55EC9E1F-69E4-4247-98FA-17E1ADD702F6}"/>
    <dgm:cxn modelId="{80C8C010-7471-44EF-BC52-B6474C7CC4E8}" srcId="{6292F2B3-3558-4F8A-9D54-0884E6C7CA16}" destId="{83B775B2-E59D-4870-9161-43B78A81259D}" srcOrd="11" destOrd="0" parTransId="{57F172F2-F5D4-4994-B1E6-22D57DAB0553}" sibTransId="{EA22D687-B274-4902-8ACD-682A7F166427}"/>
    <dgm:cxn modelId="{D65A1A1D-E037-4A35-BA52-46586746FBC9}" type="presOf" srcId="{E59565B8-7A6F-4E1E-9D10-97D04847C70D}" destId="{F4709186-791C-497B-AB86-4564D5E84111}" srcOrd="0" destOrd="0" presId="urn:microsoft.com/office/officeart/2008/layout/PictureStrips"/>
    <dgm:cxn modelId="{9D86CD23-1FC1-4EEB-A67E-0A9A6C69B79E}" type="presOf" srcId="{56712E1C-25A6-4084-8477-5D37B3D87644}" destId="{4B4B3346-C187-45FC-8843-D9D3D241D208}" srcOrd="0" destOrd="0" presId="urn:microsoft.com/office/officeart/2008/layout/PictureStrips"/>
    <dgm:cxn modelId="{41F79827-02E8-4E98-AF96-B14CB4BB2C0F}" type="presOf" srcId="{21D6B5F2-3FF9-488B-930B-5A0AB4965FBF}" destId="{D0FC5F8F-24DC-4A4D-B7E2-5DD2266E2F37}" srcOrd="0" destOrd="0" presId="urn:microsoft.com/office/officeart/2008/layout/PictureStrips"/>
    <dgm:cxn modelId="{8931E72B-19C4-498C-B7CA-E9F27CC9D51D}" type="presOf" srcId="{1451EB52-72B6-4AE6-A745-D62C58C1D5E4}" destId="{796F86AF-A1D8-4CB5-8989-2BA00F7A85EF}" srcOrd="0" destOrd="0" presId="urn:microsoft.com/office/officeart/2008/layout/PictureStrips"/>
    <dgm:cxn modelId="{9296372E-25AF-4FB1-AA76-586E52A7FE75}" type="presOf" srcId="{C10485B8-1778-4E45-A02F-FBF8DD2497E2}" destId="{4392DA3D-D999-494C-9E0A-39F506F8BF88}" srcOrd="0" destOrd="0" presId="urn:microsoft.com/office/officeart/2008/layout/PictureStrips"/>
    <dgm:cxn modelId="{046EAF2E-88F1-47F4-93E0-82A9631E9E5B}" srcId="{6292F2B3-3558-4F8A-9D54-0884E6C7CA16}" destId="{1E144A72-5BE3-487E-AE4B-6C723D5FC2F1}" srcOrd="13" destOrd="0" parTransId="{A42649D1-5526-4351-B91B-6B8F44FDFC09}" sibTransId="{19926D92-0539-4897-A6BC-56F2AC97693B}"/>
    <dgm:cxn modelId="{39B6A238-5A5D-49E0-A2B2-F103983ECBC2}" type="presOf" srcId="{8461295D-D1FC-4F49-AC3C-4FD5D64396B0}" destId="{E8A17531-FF52-4924-914F-C2F1F5A954C9}" srcOrd="0" destOrd="0" presId="urn:microsoft.com/office/officeart/2008/layout/PictureStrips"/>
    <dgm:cxn modelId="{1F0D515B-7053-438B-973B-944808307C0F}" srcId="{6292F2B3-3558-4F8A-9D54-0884E6C7CA16}" destId="{56712E1C-25A6-4084-8477-5D37B3D87644}" srcOrd="9" destOrd="0" parTransId="{8EE253B4-BE8A-4CA3-A6CF-0CBB2642D783}" sibTransId="{6B29F5F6-BCB8-4D1A-8575-664E4D66AE7A}"/>
    <dgm:cxn modelId="{791C715E-663B-4EBC-A656-02BD0BC870B2}" type="presOf" srcId="{F81A6E54-1BA7-4E06-A62E-BE9B8BBAF499}" destId="{F4A1CB25-C5AB-4C17-B24E-020ECC215358}" srcOrd="0" destOrd="0" presId="urn:microsoft.com/office/officeart/2008/layout/PictureStrips"/>
    <dgm:cxn modelId="{F7CBD041-A683-4DC9-8607-E2436103CD3A}" srcId="{6292F2B3-3558-4F8A-9D54-0884E6C7CA16}" destId="{3D32BA8D-519A-4FBC-8743-827A095E6DBA}" srcOrd="4" destOrd="0" parTransId="{D22CE071-2438-4DA4-8C20-278AF22C66A4}" sibTransId="{9D4F4EEC-775C-4D09-9C03-4E9CEE945276}"/>
    <dgm:cxn modelId="{84DB4062-B8C0-4D2A-B82F-298DB39F286F}" type="presOf" srcId="{83B775B2-E59D-4870-9161-43B78A81259D}" destId="{D9771F5F-AA89-45A8-9A5C-5E44BD1051DB}" srcOrd="0" destOrd="0" presId="urn:microsoft.com/office/officeart/2008/layout/PictureStrips"/>
    <dgm:cxn modelId="{F8D2E544-AC46-4C52-AC2A-DF8055394481}" type="presOf" srcId="{1E144A72-5BE3-487E-AE4B-6C723D5FC2F1}" destId="{AEBF0E3E-FE45-48C5-8003-A961E6623A22}" srcOrd="0" destOrd="0" presId="urn:microsoft.com/office/officeart/2008/layout/PictureStrips"/>
    <dgm:cxn modelId="{8819AF4F-7230-4DC1-B6B1-A6DD646A1800}" srcId="{6292F2B3-3558-4F8A-9D54-0884E6C7CA16}" destId="{7F5700EC-87C1-4CE1-89BD-E077458AA7E0}" srcOrd="14" destOrd="0" parTransId="{A2790681-71C2-4C99-8BCB-04C2C1C8EA16}" sibTransId="{C994FD53-657F-4F8B-923E-0A909B9BB59C}"/>
    <dgm:cxn modelId="{CB292E7C-F21F-4EE2-9A2A-F5DD4C4F2518}" srcId="{6292F2B3-3558-4F8A-9D54-0884E6C7CA16}" destId="{08E967EA-6328-4012-9E21-F1EEEC244C7B}" srcOrd="10" destOrd="0" parTransId="{407C04BD-BE97-4C6F-991C-032FA8A2EBE0}" sibTransId="{1D2D0E0A-8A53-4376-BA49-465CBC255E1F}"/>
    <dgm:cxn modelId="{12BE48A1-7015-434D-98BB-011F378974C0}" srcId="{6292F2B3-3558-4F8A-9D54-0884E6C7CA16}" destId="{F81A6E54-1BA7-4E06-A62E-BE9B8BBAF499}" srcOrd="0" destOrd="0" parTransId="{984199EB-CE29-46C8-8553-16E57E3E3473}" sibTransId="{98A57556-1D89-4F7C-99B1-924FA6C7DFD5}"/>
    <dgm:cxn modelId="{5A4B51AD-43FF-46F1-9446-87717C9BFB2A}" srcId="{6292F2B3-3558-4F8A-9D54-0884E6C7CA16}" destId="{AB501DDE-12F5-4FE1-A980-00F900E4A8AE}" srcOrd="12" destOrd="0" parTransId="{806F7CAC-C51B-479E-9677-DD7D048847A5}" sibTransId="{A3FB5A8B-3951-4E42-9744-B4DF643C8303}"/>
    <dgm:cxn modelId="{9A1090AF-BD6A-464C-AE1D-9EB024970DCD}" srcId="{6292F2B3-3558-4F8A-9D54-0884E6C7CA16}" destId="{1451EB52-72B6-4AE6-A745-D62C58C1D5E4}" srcOrd="2" destOrd="0" parTransId="{9677EB25-9AE2-461E-A559-382792762E14}" sibTransId="{A0E9CAF1-92C0-48E0-8075-273076B3A338}"/>
    <dgm:cxn modelId="{20F6F7B4-8C1D-4650-8234-D9F38B48A304}" type="presOf" srcId="{7F5700EC-87C1-4CE1-89BD-E077458AA7E0}" destId="{88C3540D-1754-45E9-90E6-7BCCFBE751C3}" srcOrd="0" destOrd="0" presId="urn:microsoft.com/office/officeart/2008/layout/PictureStrips"/>
    <dgm:cxn modelId="{948869CD-D0C1-4D58-A5D0-06110B63454D}" type="presOf" srcId="{3D32BA8D-519A-4FBC-8743-827A095E6DBA}" destId="{5E2329BD-0B4E-48E5-883D-12FFF46B3008}" srcOrd="0" destOrd="0" presId="urn:microsoft.com/office/officeart/2008/layout/PictureStrips"/>
    <dgm:cxn modelId="{4C5ECFD6-2B4E-486C-BE60-65AEC55303A7}" srcId="{6292F2B3-3558-4F8A-9D54-0884E6C7CA16}" destId="{21D6B5F2-3FF9-488B-930B-5A0AB4965FBF}" srcOrd="3" destOrd="0" parTransId="{F9535319-EAE1-40E8-AC8B-1508F466D9EE}" sibTransId="{F26E91FB-5619-407B-9692-D3A7D0622C7A}"/>
    <dgm:cxn modelId="{32B4B2D9-30E2-4D35-999E-E5DFE211A837}" type="presOf" srcId="{DD799A47-A1E0-4779-80C3-83508EB5E754}" destId="{A5338A27-099D-4124-BE6C-A97BAA0A0831}" srcOrd="0" destOrd="0" presId="urn:microsoft.com/office/officeart/2008/layout/PictureStrips"/>
    <dgm:cxn modelId="{0719DBDC-3D42-4D11-8DC1-A3F5DC983CB6}" type="presOf" srcId="{08E967EA-6328-4012-9E21-F1EEEC244C7B}" destId="{A2FAC2B0-6C6C-422F-89A2-A4FB266B8C4B}" srcOrd="0" destOrd="0" presId="urn:microsoft.com/office/officeart/2008/layout/PictureStrips"/>
    <dgm:cxn modelId="{FCF5A7DF-8B3B-441C-9BD6-30CB87A47D74}" srcId="{6292F2B3-3558-4F8A-9D54-0884E6C7CA16}" destId="{ECAB55E8-BC7F-43FD-968F-66B8C5348C49}" srcOrd="7" destOrd="0" parTransId="{1C9E25FE-FB17-4DA6-8527-1E0341635FAF}" sibTransId="{25270513-86C2-4762-B2D1-262B9839236F}"/>
    <dgm:cxn modelId="{00B73CE9-4828-4FA8-AA3E-C821A2347DAB}" srcId="{6292F2B3-3558-4F8A-9D54-0884E6C7CA16}" destId="{C10485B8-1778-4E45-A02F-FBF8DD2497E2}" srcOrd="6" destOrd="0" parTransId="{A66B6E8D-1853-4465-B53E-E3B470FDE32F}" sibTransId="{2F8DB6A7-FD0C-4BBC-BDF3-60CD3BCB82F3}"/>
    <dgm:cxn modelId="{F108D8F1-98AD-424C-A3DD-EF1546B6FF7D}" type="presOf" srcId="{ECAB55E8-BC7F-43FD-968F-66B8C5348C49}" destId="{5EA25393-5CF9-4F95-B099-CA0FD4977E21}" srcOrd="0" destOrd="0" presId="urn:microsoft.com/office/officeart/2008/layout/PictureStrips"/>
    <dgm:cxn modelId="{E1ABC2F5-E03A-4560-9A53-506DAFAF76B6}" type="presOf" srcId="{6292F2B3-3558-4F8A-9D54-0884E6C7CA16}" destId="{065152F6-9FF4-467C-BCEC-B4895B394A73}" srcOrd="0" destOrd="0" presId="urn:microsoft.com/office/officeart/2008/layout/PictureStrips"/>
    <dgm:cxn modelId="{4316CBF8-61E2-4837-8FB4-DFC70D34618F}" type="presOf" srcId="{AB501DDE-12F5-4FE1-A980-00F900E4A8AE}" destId="{1D7FC671-14C8-449D-8A7E-8992DE3720EC}" srcOrd="0" destOrd="0" presId="urn:microsoft.com/office/officeart/2008/layout/PictureStrips"/>
    <dgm:cxn modelId="{EAE862FF-A97F-48EB-BA3C-AF5D36021448}" srcId="{6292F2B3-3558-4F8A-9D54-0884E6C7CA16}" destId="{DD799A47-A1E0-4779-80C3-83508EB5E754}" srcOrd="8" destOrd="0" parTransId="{EFEC8688-FB85-4C35-812D-C3350805AC35}" sibTransId="{1D32F20E-CA11-41F7-8637-C1473EC2B000}"/>
    <dgm:cxn modelId="{7FB0B442-78B6-4444-935C-E1A0CF6309E8}" type="presParOf" srcId="{065152F6-9FF4-467C-BCEC-B4895B394A73}" destId="{17F2EA94-8B93-42B5-8089-30F0C112EA05}" srcOrd="0" destOrd="0" presId="urn:microsoft.com/office/officeart/2008/layout/PictureStrips"/>
    <dgm:cxn modelId="{C7F15127-9E1C-4962-AA51-B2E7D4EC891D}" type="presParOf" srcId="{17F2EA94-8B93-42B5-8089-30F0C112EA05}" destId="{F4A1CB25-C5AB-4C17-B24E-020ECC215358}" srcOrd="0" destOrd="0" presId="urn:microsoft.com/office/officeart/2008/layout/PictureStrips"/>
    <dgm:cxn modelId="{C7DB95F9-AAEA-4A4B-91CD-003C06E4EF74}" type="presParOf" srcId="{17F2EA94-8B93-42B5-8089-30F0C112EA05}" destId="{5A7E68D1-C693-492A-9A90-783737C7FAAE}" srcOrd="1" destOrd="0" presId="urn:microsoft.com/office/officeart/2008/layout/PictureStrips"/>
    <dgm:cxn modelId="{0E9934A8-6C86-4CDD-8828-6C8249291366}" type="presParOf" srcId="{065152F6-9FF4-467C-BCEC-B4895B394A73}" destId="{96CA6623-DFB5-44D2-949D-588455C1FD24}" srcOrd="1" destOrd="0" presId="urn:microsoft.com/office/officeart/2008/layout/PictureStrips"/>
    <dgm:cxn modelId="{8F31B5E0-8D1C-40F1-93FD-A40468F21034}" type="presParOf" srcId="{065152F6-9FF4-467C-BCEC-B4895B394A73}" destId="{0BC214A0-B8F1-477D-864B-230B7060A81A}" srcOrd="2" destOrd="0" presId="urn:microsoft.com/office/officeart/2008/layout/PictureStrips"/>
    <dgm:cxn modelId="{1178A49F-5472-4160-9951-56E8BFBA64F0}" type="presParOf" srcId="{0BC214A0-B8F1-477D-864B-230B7060A81A}" destId="{F4709186-791C-497B-AB86-4564D5E84111}" srcOrd="0" destOrd="0" presId="urn:microsoft.com/office/officeart/2008/layout/PictureStrips"/>
    <dgm:cxn modelId="{E662AE9B-37B6-49E8-AD82-D8E9C7B9176C}" type="presParOf" srcId="{0BC214A0-B8F1-477D-864B-230B7060A81A}" destId="{6FE7A966-C028-4A6B-8AEF-20CA57F6C868}" srcOrd="1" destOrd="0" presId="urn:microsoft.com/office/officeart/2008/layout/PictureStrips"/>
    <dgm:cxn modelId="{52E98A49-3376-41CD-843B-C200C013A8BE}" type="presParOf" srcId="{065152F6-9FF4-467C-BCEC-B4895B394A73}" destId="{C79BE1B3-A306-4661-B378-E41A80713CF6}" srcOrd="3" destOrd="0" presId="urn:microsoft.com/office/officeart/2008/layout/PictureStrips"/>
    <dgm:cxn modelId="{B682445F-CAE9-482F-9891-1840356C7F47}" type="presParOf" srcId="{065152F6-9FF4-467C-BCEC-B4895B394A73}" destId="{258C241A-74BA-45D8-B3ED-584D6DF18C64}" srcOrd="4" destOrd="0" presId="urn:microsoft.com/office/officeart/2008/layout/PictureStrips"/>
    <dgm:cxn modelId="{861DB84D-4AD9-4FCD-984C-F4D14E65158E}" type="presParOf" srcId="{258C241A-74BA-45D8-B3ED-584D6DF18C64}" destId="{796F86AF-A1D8-4CB5-8989-2BA00F7A85EF}" srcOrd="0" destOrd="0" presId="urn:microsoft.com/office/officeart/2008/layout/PictureStrips"/>
    <dgm:cxn modelId="{9278F651-04FF-4169-AC69-F6CC2D9866AD}" type="presParOf" srcId="{258C241A-74BA-45D8-B3ED-584D6DF18C64}" destId="{26FE9DF4-96FF-4F4D-9C62-13E17A442252}" srcOrd="1" destOrd="0" presId="urn:microsoft.com/office/officeart/2008/layout/PictureStrips"/>
    <dgm:cxn modelId="{36B986DF-17B4-46A4-864D-D819B85A4379}" type="presParOf" srcId="{065152F6-9FF4-467C-BCEC-B4895B394A73}" destId="{260DF0BA-DEB7-4347-9B78-A279A1D931FB}" srcOrd="5" destOrd="0" presId="urn:microsoft.com/office/officeart/2008/layout/PictureStrips"/>
    <dgm:cxn modelId="{F46202FB-1B24-4F20-A1D0-CA59B9E89718}" type="presParOf" srcId="{065152F6-9FF4-467C-BCEC-B4895B394A73}" destId="{7E74CC05-B997-4F88-AA10-FEED5AEE30DA}" srcOrd="6" destOrd="0" presId="urn:microsoft.com/office/officeart/2008/layout/PictureStrips"/>
    <dgm:cxn modelId="{AFF4D4FC-3D31-4221-9F14-28B705051C1F}" type="presParOf" srcId="{7E74CC05-B997-4F88-AA10-FEED5AEE30DA}" destId="{D0FC5F8F-24DC-4A4D-B7E2-5DD2266E2F37}" srcOrd="0" destOrd="0" presId="urn:microsoft.com/office/officeart/2008/layout/PictureStrips"/>
    <dgm:cxn modelId="{49FB1F91-60D9-4DAE-9420-8264C97053B4}" type="presParOf" srcId="{7E74CC05-B997-4F88-AA10-FEED5AEE30DA}" destId="{5904749D-B414-46EE-86F8-C26D5A9A6602}" srcOrd="1" destOrd="0" presId="urn:microsoft.com/office/officeart/2008/layout/PictureStrips"/>
    <dgm:cxn modelId="{EB801119-5BD3-400C-8C07-647186D3AEEB}" type="presParOf" srcId="{065152F6-9FF4-467C-BCEC-B4895B394A73}" destId="{37D4C319-A7B2-49F1-A881-60F8E75C8D2B}" srcOrd="7" destOrd="0" presId="urn:microsoft.com/office/officeart/2008/layout/PictureStrips"/>
    <dgm:cxn modelId="{933521CE-F8AF-43B3-97C0-2970AADEA9ED}" type="presParOf" srcId="{065152F6-9FF4-467C-BCEC-B4895B394A73}" destId="{E56EA126-FF14-4920-AB48-BBD5F215B8EA}" srcOrd="8" destOrd="0" presId="urn:microsoft.com/office/officeart/2008/layout/PictureStrips"/>
    <dgm:cxn modelId="{141471FD-AD40-4561-975C-A3CBFB049ED9}" type="presParOf" srcId="{E56EA126-FF14-4920-AB48-BBD5F215B8EA}" destId="{5E2329BD-0B4E-48E5-883D-12FFF46B3008}" srcOrd="0" destOrd="0" presId="urn:microsoft.com/office/officeart/2008/layout/PictureStrips"/>
    <dgm:cxn modelId="{50A61C85-DB3E-4D4E-8434-F30947A5B4A3}" type="presParOf" srcId="{E56EA126-FF14-4920-AB48-BBD5F215B8EA}" destId="{8199A0F7-2011-42B5-A375-960EB702CD03}" srcOrd="1" destOrd="0" presId="urn:microsoft.com/office/officeart/2008/layout/PictureStrips"/>
    <dgm:cxn modelId="{F622241C-756D-419D-82D3-FCBA65B291BD}" type="presParOf" srcId="{065152F6-9FF4-467C-BCEC-B4895B394A73}" destId="{3D682C2E-5C90-4535-B353-339AC709925A}" srcOrd="9" destOrd="0" presId="urn:microsoft.com/office/officeart/2008/layout/PictureStrips"/>
    <dgm:cxn modelId="{09CC2AC9-C65C-4EE0-9CCF-709B332A203C}" type="presParOf" srcId="{065152F6-9FF4-467C-BCEC-B4895B394A73}" destId="{67EEBF58-4677-4E64-82F7-443B177EE50D}" srcOrd="10" destOrd="0" presId="urn:microsoft.com/office/officeart/2008/layout/PictureStrips"/>
    <dgm:cxn modelId="{81521A6A-B6B6-42FF-B837-EC54182121DA}" type="presParOf" srcId="{67EEBF58-4677-4E64-82F7-443B177EE50D}" destId="{E8A17531-FF52-4924-914F-C2F1F5A954C9}" srcOrd="0" destOrd="0" presId="urn:microsoft.com/office/officeart/2008/layout/PictureStrips"/>
    <dgm:cxn modelId="{2EBE21E7-9DD9-4613-B2F4-9F7DECE859A0}" type="presParOf" srcId="{67EEBF58-4677-4E64-82F7-443B177EE50D}" destId="{614650D4-289A-4284-ACF5-E6668E698DBE}" srcOrd="1" destOrd="0" presId="urn:microsoft.com/office/officeart/2008/layout/PictureStrips"/>
    <dgm:cxn modelId="{392A816F-1F69-4401-A7C4-D7AD35D40C8D}" type="presParOf" srcId="{065152F6-9FF4-467C-BCEC-B4895B394A73}" destId="{9FD85FC6-48F5-4865-8007-50674620C159}" srcOrd="11" destOrd="0" presId="urn:microsoft.com/office/officeart/2008/layout/PictureStrips"/>
    <dgm:cxn modelId="{1B34382B-84C3-46EE-8355-44D731788C92}" type="presParOf" srcId="{065152F6-9FF4-467C-BCEC-B4895B394A73}" destId="{B7EE5526-144B-4B23-BD8A-76037527EF34}" srcOrd="12" destOrd="0" presId="urn:microsoft.com/office/officeart/2008/layout/PictureStrips"/>
    <dgm:cxn modelId="{B37E21DD-FDCA-4C75-A0C9-5A0C4E8523A5}" type="presParOf" srcId="{B7EE5526-144B-4B23-BD8A-76037527EF34}" destId="{4392DA3D-D999-494C-9E0A-39F506F8BF88}" srcOrd="0" destOrd="0" presId="urn:microsoft.com/office/officeart/2008/layout/PictureStrips"/>
    <dgm:cxn modelId="{9C08E5BB-C3A4-4F8F-9C9E-B4B03B174AAA}" type="presParOf" srcId="{B7EE5526-144B-4B23-BD8A-76037527EF34}" destId="{CB43DD94-EEF5-4A11-814A-D05B6392BC7D}" srcOrd="1" destOrd="0" presId="urn:microsoft.com/office/officeart/2008/layout/PictureStrips"/>
    <dgm:cxn modelId="{EE43D249-CBB3-459D-B82B-CB3328882432}" type="presParOf" srcId="{065152F6-9FF4-467C-BCEC-B4895B394A73}" destId="{99C10EA5-407A-40B6-95C7-9852FD56818D}" srcOrd="13" destOrd="0" presId="urn:microsoft.com/office/officeart/2008/layout/PictureStrips"/>
    <dgm:cxn modelId="{DA6ACDF8-BE35-4603-B9D8-3E12188A2773}" type="presParOf" srcId="{065152F6-9FF4-467C-BCEC-B4895B394A73}" destId="{4D85000E-3F83-4EBD-9BA6-8D58F89C54DD}" srcOrd="14" destOrd="0" presId="urn:microsoft.com/office/officeart/2008/layout/PictureStrips"/>
    <dgm:cxn modelId="{D99059F1-CDDA-4AAF-8DC9-DE8A2F4AF67C}" type="presParOf" srcId="{4D85000E-3F83-4EBD-9BA6-8D58F89C54DD}" destId="{5EA25393-5CF9-4F95-B099-CA0FD4977E21}" srcOrd="0" destOrd="0" presId="urn:microsoft.com/office/officeart/2008/layout/PictureStrips"/>
    <dgm:cxn modelId="{C6AE1D3B-E866-48C4-BA81-28DB30A85EA9}" type="presParOf" srcId="{4D85000E-3F83-4EBD-9BA6-8D58F89C54DD}" destId="{99E4E104-1DF9-411C-8D8C-A75F4D793F40}" srcOrd="1" destOrd="0" presId="urn:microsoft.com/office/officeart/2008/layout/PictureStrips"/>
    <dgm:cxn modelId="{6DB9E1B9-A7CD-447C-B3E8-2B3A6E051CFE}" type="presParOf" srcId="{065152F6-9FF4-467C-BCEC-B4895B394A73}" destId="{708CE955-807F-4810-93B5-45D9B4C7CD8C}" srcOrd="15" destOrd="0" presId="urn:microsoft.com/office/officeart/2008/layout/PictureStrips"/>
    <dgm:cxn modelId="{DF8677FA-1306-4993-A6AA-0E23E1F26971}" type="presParOf" srcId="{065152F6-9FF4-467C-BCEC-B4895B394A73}" destId="{53D8551D-AB98-4125-83CF-74194675EE3D}" srcOrd="16" destOrd="0" presId="urn:microsoft.com/office/officeart/2008/layout/PictureStrips"/>
    <dgm:cxn modelId="{F7DB347E-69FD-4336-8085-435271BC4794}" type="presParOf" srcId="{53D8551D-AB98-4125-83CF-74194675EE3D}" destId="{A5338A27-099D-4124-BE6C-A97BAA0A0831}" srcOrd="0" destOrd="0" presId="urn:microsoft.com/office/officeart/2008/layout/PictureStrips"/>
    <dgm:cxn modelId="{20DFAA9D-5D3B-450A-B2CD-78DC5CA8EB4F}" type="presParOf" srcId="{53D8551D-AB98-4125-83CF-74194675EE3D}" destId="{7AF4E56E-C18E-49D8-B8CF-32151CB5E384}" srcOrd="1" destOrd="0" presId="urn:microsoft.com/office/officeart/2008/layout/PictureStrips"/>
    <dgm:cxn modelId="{894433CF-B273-4F0A-9952-AF31BBE56B2F}" type="presParOf" srcId="{065152F6-9FF4-467C-BCEC-B4895B394A73}" destId="{A77DAB80-A9A7-4A72-BA99-0FF1B9191C51}" srcOrd="17" destOrd="0" presId="urn:microsoft.com/office/officeart/2008/layout/PictureStrips"/>
    <dgm:cxn modelId="{C36CA408-2C36-4423-A638-D9CD617B843D}" type="presParOf" srcId="{065152F6-9FF4-467C-BCEC-B4895B394A73}" destId="{5CDA014C-9E37-463C-AADF-9E9139F1D3D2}" srcOrd="18" destOrd="0" presId="urn:microsoft.com/office/officeart/2008/layout/PictureStrips"/>
    <dgm:cxn modelId="{84F24CA6-97CF-4177-A004-E0DDD245FED7}" type="presParOf" srcId="{5CDA014C-9E37-463C-AADF-9E9139F1D3D2}" destId="{4B4B3346-C187-45FC-8843-D9D3D241D208}" srcOrd="0" destOrd="0" presId="urn:microsoft.com/office/officeart/2008/layout/PictureStrips"/>
    <dgm:cxn modelId="{A063487C-9169-4421-9475-F65DD1D57704}" type="presParOf" srcId="{5CDA014C-9E37-463C-AADF-9E9139F1D3D2}" destId="{027125B8-C949-449E-8796-814FEEC189B4}" srcOrd="1" destOrd="0" presId="urn:microsoft.com/office/officeart/2008/layout/PictureStrips"/>
    <dgm:cxn modelId="{E7AA2CF0-532D-4BC9-8038-1058836EB43C}" type="presParOf" srcId="{065152F6-9FF4-467C-BCEC-B4895B394A73}" destId="{26EBE3C2-6C74-4085-9B79-AEA8B19A46EE}" srcOrd="19" destOrd="0" presId="urn:microsoft.com/office/officeart/2008/layout/PictureStrips"/>
    <dgm:cxn modelId="{A8B08D08-86AA-457E-918F-AF8C1C5FDACC}" type="presParOf" srcId="{065152F6-9FF4-467C-BCEC-B4895B394A73}" destId="{592D0F30-A5E2-4A6F-A292-A8001F958FC0}" srcOrd="20" destOrd="0" presId="urn:microsoft.com/office/officeart/2008/layout/PictureStrips"/>
    <dgm:cxn modelId="{0E88D1C2-742D-4836-B8C3-EEE1A94B9EC2}" type="presParOf" srcId="{592D0F30-A5E2-4A6F-A292-A8001F958FC0}" destId="{A2FAC2B0-6C6C-422F-89A2-A4FB266B8C4B}" srcOrd="0" destOrd="0" presId="urn:microsoft.com/office/officeart/2008/layout/PictureStrips"/>
    <dgm:cxn modelId="{89071A42-77FD-4C5B-8BEF-8FFA9274D92D}" type="presParOf" srcId="{592D0F30-A5E2-4A6F-A292-A8001F958FC0}" destId="{FF75267F-13FE-4EBC-9DB4-8B8C2BAA27E0}" srcOrd="1" destOrd="0" presId="urn:microsoft.com/office/officeart/2008/layout/PictureStrips"/>
    <dgm:cxn modelId="{9C37AF75-6BF1-4391-AFB7-08C94899D911}" type="presParOf" srcId="{065152F6-9FF4-467C-BCEC-B4895B394A73}" destId="{51A4E942-6884-4AD0-8EEB-8466F00DA016}" srcOrd="21" destOrd="0" presId="urn:microsoft.com/office/officeart/2008/layout/PictureStrips"/>
    <dgm:cxn modelId="{952F9C9C-31B1-4A6A-A837-7641CE94877D}" type="presParOf" srcId="{065152F6-9FF4-467C-BCEC-B4895B394A73}" destId="{1450617C-C0B3-40F4-B911-0EDA493806CD}" srcOrd="22" destOrd="0" presId="urn:microsoft.com/office/officeart/2008/layout/PictureStrips"/>
    <dgm:cxn modelId="{00954761-FE72-45EB-91B9-24432BAEFD99}" type="presParOf" srcId="{1450617C-C0B3-40F4-B911-0EDA493806CD}" destId="{D9771F5F-AA89-45A8-9A5C-5E44BD1051DB}" srcOrd="0" destOrd="0" presId="urn:microsoft.com/office/officeart/2008/layout/PictureStrips"/>
    <dgm:cxn modelId="{C08EE32D-7BF7-49E6-98DB-6FEC2C955F59}" type="presParOf" srcId="{1450617C-C0B3-40F4-B911-0EDA493806CD}" destId="{5B81E392-4129-45C1-BCD0-F621200A4A43}" srcOrd="1" destOrd="0" presId="urn:microsoft.com/office/officeart/2008/layout/PictureStrips"/>
    <dgm:cxn modelId="{CEED9C65-0C29-406B-9A57-7A6B9A588730}" type="presParOf" srcId="{065152F6-9FF4-467C-BCEC-B4895B394A73}" destId="{DEC4D2FC-DD6D-4CD3-9B4E-910B50D683F6}" srcOrd="23" destOrd="0" presId="urn:microsoft.com/office/officeart/2008/layout/PictureStrips"/>
    <dgm:cxn modelId="{86658B70-7F85-4049-BDF8-5CD0BE63C649}" type="presParOf" srcId="{065152F6-9FF4-467C-BCEC-B4895B394A73}" destId="{0FB09DC2-C8EC-4B07-9837-E34AF767C4D1}" srcOrd="24" destOrd="0" presId="urn:microsoft.com/office/officeart/2008/layout/PictureStrips"/>
    <dgm:cxn modelId="{58C6062B-0A20-410C-8503-C6304D1DC95E}" type="presParOf" srcId="{0FB09DC2-C8EC-4B07-9837-E34AF767C4D1}" destId="{1D7FC671-14C8-449D-8A7E-8992DE3720EC}" srcOrd="0" destOrd="0" presId="urn:microsoft.com/office/officeart/2008/layout/PictureStrips"/>
    <dgm:cxn modelId="{4E531A21-3E36-458C-AB07-5AF5D7A4C19E}" type="presParOf" srcId="{0FB09DC2-C8EC-4B07-9837-E34AF767C4D1}" destId="{42A67B67-ED49-433E-8EB3-5321893A2C84}" srcOrd="1" destOrd="0" presId="urn:microsoft.com/office/officeart/2008/layout/PictureStrips"/>
    <dgm:cxn modelId="{D2790CE6-CA90-401B-BA1F-17D1050371C1}" type="presParOf" srcId="{065152F6-9FF4-467C-BCEC-B4895B394A73}" destId="{4AF7D9ED-FE55-4024-A371-D6C38C841BFF}" srcOrd="25" destOrd="0" presId="urn:microsoft.com/office/officeart/2008/layout/PictureStrips"/>
    <dgm:cxn modelId="{54B6C7F1-9AEF-4E2A-B590-1F7C8F97A570}" type="presParOf" srcId="{065152F6-9FF4-467C-BCEC-B4895B394A73}" destId="{6B5C750E-6750-4C33-B74D-21C0AE087801}" srcOrd="26" destOrd="0" presId="urn:microsoft.com/office/officeart/2008/layout/PictureStrips"/>
    <dgm:cxn modelId="{C48E70BA-10F9-49E7-9650-C809397F4184}" type="presParOf" srcId="{6B5C750E-6750-4C33-B74D-21C0AE087801}" destId="{AEBF0E3E-FE45-48C5-8003-A961E6623A22}" srcOrd="0" destOrd="0" presId="urn:microsoft.com/office/officeart/2008/layout/PictureStrips"/>
    <dgm:cxn modelId="{E7CEDF7E-5BE5-4B85-B903-920BDB25324D}" type="presParOf" srcId="{6B5C750E-6750-4C33-B74D-21C0AE087801}" destId="{870FE57B-D239-48D7-B7B0-D1CA75194F8D}" srcOrd="1" destOrd="0" presId="urn:microsoft.com/office/officeart/2008/layout/PictureStrips"/>
    <dgm:cxn modelId="{F79609C4-3EA2-4114-8EE2-62450AD5C78E}" type="presParOf" srcId="{065152F6-9FF4-467C-BCEC-B4895B394A73}" destId="{CF4ED649-D258-4375-B8E9-14A91CC5D56F}" srcOrd="27" destOrd="0" presId="urn:microsoft.com/office/officeart/2008/layout/PictureStrips"/>
    <dgm:cxn modelId="{C618751B-5FFA-4A16-A0F6-1720FBEFAA8A}" type="presParOf" srcId="{065152F6-9FF4-467C-BCEC-B4895B394A73}" destId="{A61CC390-B18D-4E01-B317-AA62E8DD2028}" srcOrd="28" destOrd="0" presId="urn:microsoft.com/office/officeart/2008/layout/PictureStrips"/>
    <dgm:cxn modelId="{67B56135-D5FC-45E6-B42E-957962825BD6}" type="presParOf" srcId="{A61CC390-B18D-4E01-B317-AA62E8DD2028}" destId="{88C3540D-1754-45E9-90E6-7BCCFBE751C3}" srcOrd="0" destOrd="0" presId="urn:microsoft.com/office/officeart/2008/layout/PictureStrips"/>
    <dgm:cxn modelId="{B3D42225-B164-47E8-B8FD-53917F78F113}" type="presParOf" srcId="{A61CC390-B18D-4E01-B317-AA62E8DD2028}" destId="{985E6014-1F5D-41DF-B7FD-DB067A9FD7E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513325-1B87-44FF-971E-C68C652F604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527D08B3-4AAA-47E4-A321-6B20BAEF7D66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Clientes/Pacientes</a:t>
          </a:r>
        </a:p>
      </dgm:t>
    </dgm:pt>
    <dgm:pt modelId="{514E672D-A737-4ED9-B6C3-66EAAECE7F7F}" type="parTrans" cxnId="{B89FD7C4-39C6-4B24-8FF7-1B1A35BB73EC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FAA35FAE-86CF-4E6E-A830-E59980DC310B}" type="sibTrans" cxnId="{B89FD7C4-39C6-4B24-8FF7-1B1A35BB73EC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6E5E2C22-B597-4371-9991-5696A7AE2803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Empleados</a:t>
          </a:r>
        </a:p>
      </dgm:t>
    </dgm:pt>
    <dgm:pt modelId="{12DAB590-2C11-4D9A-B421-26E1517676E1}" type="parTrans" cxnId="{9CFC8484-D6D3-4242-AD0B-D1BA8A5EB242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A4A6B62C-92D5-4056-A0C8-454E8EB6A7DB}" type="sibTrans" cxnId="{9CFC8484-D6D3-4242-AD0B-D1BA8A5EB242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6963EA15-6644-4AAE-BDC3-2A13753FC0C0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Proveedores</a:t>
          </a:r>
        </a:p>
      </dgm:t>
    </dgm:pt>
    <dgm:pt modelId="{0D5F9CC8-0D43-4ED1-84D4-FF6CB5544262}" type="parTrans" cxnId="{87EB1229-2916-4703-9569-67E3244DD10B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726A392F-15B0-4BD2-98F5-C096923404E2}" type="sibTrans" cxnId="{87EB1229-2916-4703-9569-67E3244DD10B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7EAA534C-760E-40C0-A135-8F0C045DAE9F}">
      <dgm:prSet phldrT="[Texto]" custT="1"/>
      <dgm:spPr/>
      <dgm:t>
        <a:bodyPr/>
        <a:lstStyle/>
        <a:p>
          <a:r>
            <a:rPr lang="es-CO" sz="2000" dirty="0">
              <a:latin typeface="Myriad Pro"/>
            </a:rPr>
            <a:t>Aliados estratégicos</a:t>
          </a:r>
        </a:p>
      </dgm:t>
    </dgm:pt>
    <dgm:pt modelId="{C58B2777-03FB-45EA-A70F-EBB7482F1DEC}" type="parTrans" cxnId="{D41A42F2-3F7A-4B18-867B-89AE94460EEF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D0A2300E-898A-49C0-8C9A-18B3A963A8E3}" type="sibTrans" cxnId="{D41A42F2-3F7A-4B18-867B-89AE94460EEF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6356DF54-4A69-4EE2-B71B-9FCFBBC42606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Accionistas</a:t>
          </a:r>
        </a:p>
      </dgm:t>
    </dgm:pt>
    <dgm:pt modelId="{69224CE7-401E-4C8A-8645-30731428A0AB}" type="parTrans" cxnId="{9AADF64F-4942-4748-A76C-6508E1B363B4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A1090409-5362-4C5A-8CCE-CB1927360C39}" type="sibTrans" cxnId="{9AADF64F-4942-4748-A76C-6508E1B363B4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971BE04D-2C39-4D11-A4CB-8A4C9F6F7A8A}" type="pres">
      <dgm:prSet presAssocID="{E8513325-1B87-44FF-971E-C68C652F6046}" presName="Name0" presStyleCnt="0">
        <dgm:presLayoutVars>
          <dgm:chMax val="7"/>
          <dgm:chPref val="7"/>
          <dgm:dir/>
        </dgm:presLayoutVars>
      </dgm:prSet>
      <dgm:spPr/>
    </dgm:pt>
    <dgm:pt modelId="{E2643735-E0E7-46F4-AEAB-054B06422FC1}" type="pres">
      <dgm:prSet presAssocID="{E8513325-1B87-44FF-971E-C68C652F6046}" presName="Name1" presStyleCnt="0"/>
      <dgm:spPr/>
    </dgm:pt>
    <dgm:pt modelId="{498255D2-0238-4176-8E4E-E52E6BDE08A9}" type="pres">
      <dgm:prSet presAssocID="{E8513325-1B87-44FF-971E-C68C652F6046}" presName="cycle" presStyleCnt="0"/>
      <dgm:spPr/>
    </dgm:pt>
    <dgm:pt modelId="{C6DF950D-FCDA-4154-A3F9-13B9C207E4D0}" type="pres">
      <dgm:prSet presAssocID="{E8513325-1B87-44FF-971E-C68C652F6046}" presName="srcNode" presStyleLbl="node1" presStyleIdx="0" presStyleCnt="5"/>
      <dgm:spPr/>
    </dgm:pt>
    <dgm:pt modelId="{B6BD5BAA-DCCB-4E62-849F-69F03DB53000}" type="pres">
      <dgm:prSet presAssocID="{E8513325-1B87-44FF-971E-C68C652F6046}" presName="conn" presStyleLbl="parChTrans1D2" presStyleIdx="0" presStyleCnt="1"/>
      <dgm:spPr/>
    </dgm:pt>
    <dgm:pt modelId="{075D9C5F-C5CA-466D-9141-6EF47EDAF62A}" type="pres">
      <dgm:prSet presAssocID="{E8513325-1B87-44FF-971E-C68C652F6046}" presName="extraNode" presStyleLbl="node1" presStyleIdx="0" presStyleCnt="5"/>
      <dgm:spPr/>
    </dgm:pt>
    <dgm:pt modelId="{9AE54DFA-BA6A-4242-BAEC-113F15DF0DE9}" type="pres">
      <dgm:prSet presAssocID="{E8513325-1B87-44FF-971E-C68C652F6046}" presName="dstNode" presStyleLbl="node1" presStyleIdx="0" presStyleCnt="5"/>
      <dgm:spPr/>
    </dgm:pt>
    <dgm:pt modelId="{C7CE9AF2-8D39-46E8-B0CF-27BBEE871691}" type="pres">
      <dgm:prSet presAssocID="{527D08B3-4AAA-47E4-A321-6B20BAEF7D66}" presName="text_1" presStyleLbl="node1" presStyleIdx="0" presStyleCnt="5">
        <dgm:presLayoutVars>
          <dgm:bulletEnabled val="1"/>
        </dgm:presLayoutVars>
      </dgm:prSet>
      <dgm:spPr/>
    </dgm:pt>
    <dgm:pt modelId="{085043A0-BDC9-4D0A-9198-8C9AFC411322}" type="pres">
      <dgm:prSet presAssocID="{527D08B3-4AAA-47E4-A321-6B20BAEF7D66}" presName="accent_1" presStyleCnt="0"/>
      <dgm:spPr/>
    </dgm:pt>
    <dgm:pt modelId="{18FD65EF-81A0-4577-A8FD-A8BCBB60623B}" type="pres">
      <dgm:prSet presAssocID="{527D08B3-4AAA-47E4-A321-6B20BAEF7D66}" presName="accentRepeatNode" presStyleLbl="solidFgAcc1" presStyleIdx="0" presStyleCnt="5"/>
      <dgm:spPr/>
    </dgm:pt>
    <dgm:pt modelId="{04D92DC5-B850-4776-8714-DB56CCFFC122}" type="pres">
      <dgm:prSet presAssocID="{6356DF54-4A69-4EE2-B71B-9FCFBBC42606}" presName="text_2" presStyleLbl="node1" presStyleIdx="1" presStyleCnt="5">
        <dgm:presLayoutVars>
          <dgm:bulletEnabled val="1"/>
        </dgm:presLayoutVars>
      </dgm:prSet>
      <dgm:spPr/>
    </dgm:pt>
    <dgm:pt modelId="{6310D92A-C166-4FD3-8757-C93D23330AE9}" type="pres">
      <dgm:prSet presAssocID="{6356DF54-4A69-4EE2-B71B-9FCFBBC42606}" presName="accent_2" presStyleCnt="0"/>
      <dgm:spPr/>
    </dgm:pt>
    <dgm:pt modelId="{4185734B-ED09-49DD-8FF2-8A01D7005751}" type="pres">
      <dgm:prSet presAssocID="{6356DF54-4A69-4EE2-B71B-9FCFBBC42606}" presName="accentRepeatNode" presStyleLbl="solidFgAcc1" presStyleIdx="1" presStyleCnt="5"/>
      <dgm:spPr/>
    </dgm:pt>
    <dgm:pt modelId="{68B2C986-DE4F-4B25-BC9D-C2B63BBBF499}" type="pres">
      <dgm:prSet presAssocID="{6E5E2C22-B597-4371-9991-5696A7AE2803}" presName="text_3" presStyleLbl="node1" presStyleIdx="2" presStyleCnt="5">
        <dgm:presLayoutVars>
          <dgm:bulletEnabled val="1"/>
        </dgm:presLayoutVars>
      </dgm:prSet>
      <dgm:spPr/>
    </dgm:pt>
    <dgm:pt modelId="{FA461842-8DB2-4DFA-BBF0-ED51A920188A}" type="pres">
      <dgm:prSet presAssocID="{6E5E2C22-B597-4371-9991-5696A7AE2803}" presName="accent_3" presStyleCnt="0"/>
      <dgm:spPr/>
    </dgm:pt>
    <dgm:pt modelId="{89F3DBE1-9F6A-4FEF-8606-417134635011}" type="pres">
      <dgm:prSet presAssocID="{6E5E2C22-B597-4371-9991-5696A7AE2803}" presName="accentRepeatNode" presStyleLbl="solidFgAcc1" presStyleIdx="2" presStyleCnt="5"/>
      <dgm:spPr/>
    </dgm:pt>
    <dgm:pt modelId="{014BD515-7068-4A3E-9AFF-DA9BD1FA80F8}" type="pres">
      <dgm:prSet presAssocID="{6963EA15-6644-4AAE-BDC3-2A13753FC0C0}" presName="text_4" presStyleLbl="node1" presStyleIdx="3" presStyleCnt="5">
        <dgm:presLayoutVars>
          <dgm:bulletEnabled val="1"/>
        </dgm:presLayoutVars>
      </dgm:prSet>
      <dgm:spPr/>
    </dgm:pt>
    <dgm:pt modelId="{1F7E8367-31DB-43C2-A3BE-6CF212591D00}" type="pres">
      <dgm:prSet presAssocID="{6963EA15-6644-4AAE-BDC3-2A13753FC0C0}" presName="accent_4" presStyleCnt="0"/>
      <dgm:spPr/>
    </dgm:pt>
    <dgm:pt modelId="{F59DD27B-7F80-4E07-A9D9-9EA0AACC6075}" type="pres">
      <dgm:prSet presAssocID="{6963EA15-6644-4AAE-BDC3-2A13753FC0C0}" presName="accentRepeatNode" presStyleLbl="solidFgAcc1" presStyleIdx="3" presStyleCnt="5"/>
      <dgm:spPr/>
    </dgm:pt>
    <dgm:pt modelId="{BED2F045-8A3E-4232-AE3F-62B7818629B3}" type="pres">
      <dgm:prSet presAssocID="{7EAA534C-760E-40C0-A135-8F0C045DAE9F}" presName="text_5" presStyleLbl="node1" presStyleIdx="4" presStyleCnt="5">
        <dgm:presLayoutVars>
          <dgm:bulletEnabled val="1"/>
        </dgm:presLayoutVars>
      </dgm:prSet>
      <dgm:spPr/>
    </dgm:pt>
    <dgm:pt modelId="{200869F9-BA0A-4C1A-A6DE-8908D9CFF589}" type="pres">
      <dgm:prSet presAssocID="{7EAA534C-760E-40C0-A135-8F0C045DAE9F}" presName="accent_5" presStyleCnt="0"/>
      <dgm:spPr/>
    </dgm:pt>
    <dgm:pt modelId="{46F9B81A-B05F-4C77-AB51-0C89ACF252EB}" type="pres">
      <dgm:prSet presAssocID="{7EAA534C-760E-40C0-A135-8F0C045DAE9F}" presName="accentRepeatNode" presStyleLbl="solidFgAcc1" presStyleIdx="4" presStyleCnt="5"/>
      <dgm:spPr/>
    </dgm:pt>
  </dgm:ptLst>
  <dgm:cxnLst>
    <dgm:cxn modelId="{EAB28E10-B1EC-42EB-9EBA-42F24CCBD0E0}" type="presOf" srcId="{6356DF54-4A69-4EE2-B71B-9FCFBBC42606}" destId="{04D92DC5-B850-4776-8714-DB56CCFFC122}" srcOrd="0" destOrd="0" presId="urn:microsoft.com/office/officeart/2008/layout/VerticalCurvedList"/>
    <dgm:cxn modelId="{34D8F614-5B2E-47B7-82CA-C6D9DB2BA66D}" type="presOf" srcId="{527D08B3-4AAA-47E4-A321-6B20BAEF7D66}" destId="{C7CE9AF2-8D39-46E8-B0CF-27BBEE871691}" srcOrd="0" destOrd="0" presId="urn:microsoft.com/office/officeart/2008/layout/VerticalCurvedList"/>
    <dgm:cxn modelId="{87EB1229-2916-4703-9569-67E3244DD10B}" srcId="{E8513325-1B87-44FF-971E-C68C652F6046}" destId="{6963EA15-6644-4AAE-BDC3-2A13753FC0C0}" srcOrd="3" destOrd="0" parTransId="{0D5F9CC8-0D43-4ED1-84D4-FF6CB5544262}" sibTransId="{726A392F-15B0-4BD2-98F5-C096923404E2}"/>
    <dgm:cxn modelId="{5F7DBE6B-E882-40C1-B55B-772E4008041E}" type="presOf" srcId="{7EAA534C-760E-40C0-A135-8F0C045DAE9F}" destId="{BED2F045-8A3E-4232-AE3F-62B7818629B3}" srcOrd="0" destOrd="0" presId="urn:microsoft.com/office/officeart/2008/layout/VerticalCurvedList"/>
    <dgm:cxn modelId="{9AADF64F-4942-4748-A76C-6508E1B363B4}" srcId="{E8513325-1B87-44FF-971E-C68C652F6046}" destId="{6356DF54-4A69-4EE2-B71B-9FCFBBC42606}" srcOrd="1" destOrd="0" parTransId="{69224CE7-401E-4C8A-8645-30731428A0AB}" sibTransId="{A1090409-5362-4C5A-8CCE-CB1927360C39}"/>
    <dgm:cxn modelId="{F2758B50-9AE0-4F51-B628-52480BEE981F}" type="presOf" srcId="{E8513325-1B87-44FF-971E-C68C652F6046}" destId="{971BE04D-2C39-4D11-A4CB-8A4C9F6F7A8A}" srcOrd="0" destOrd="0" presId="urn:microsoft.com/office/officeart/2008/layout/VerticalCurvedList"/>
    <dgm:cxn modelId="{2B369270-2A1E-4736-A745-7759AFC2AE67}" type="presOf" srcId="{FAA35FAE-86CF-4E6E-A830-E59980DC310B}" destId="{B6BD5BAA-DCCB-4E62-849F-69F03DB53000}" srcOrd="0" destOrd="0" presId="urn:microsoft.com/office/officeart/2008/layout/VerticalCurvedList"/>
    <dgm:cxn modelId="{9CFC8484-D6D3-4242-AD0B-D1BA8A5EB242}" srcId="{E8513325-1B87-44FF-971E-C68C652F6046}" destId="{6E5E2C22-B597-4371-9991-5696A7AE2803}" srcOrd="2" destOrd="0" parTransId="{12DAB590-2C11-4D9A-B421-26E1517676E1}" sibTransId="{A4A6B62C-92D5-4056-A0C8-454E8EB6A7DB}"/>
    <dgm:cxn modelId="{4B7C5CAE-31C2-4C84-88AD-53073253CD71}" type="presOf" srcId="{6963EA15-6644-4AAE-BDC3-2A13753FC0C0}" destId="{014BD515-7068-4A3E-9AFF-DA9BD1FA80F8}" srcOrd="0" destOrd="0" presId="urn:microsoft.com/office/officeart/2008/layout/VerticalCurvedList"/>
    <dgm:cxn modelId="{B89FD7C4-39C6-4B24-8FF7-1B1A35BB73EC}" srcId="{E8513325-1B87-44FF-971E-C68C652F6046}" destId="{527D08B3-4AAA-47E4-A321-6B20BAEF7D66}" srcOrd="0" destOrd="0" parTransId="{514E672D-A737-4ED9-B6C3-66EAAECE7F7F}" sibTransId="{FAA35FAE-86CF-4E6E-A830-E59980DC310B}"/>
    <dgm:cxn modelId="{D41A42F2-3F7A-4B18-867B-89AE94460EEF}" srcId="{E8513325-1B87-44FF-971E-C68C652F6046}" destId="{7EAA534C-760E-40C0-A135-8F0C045DAE9F}" srcOrd="4" destOrd="0" parTransId="{C58B2777-03FB-45EA-A70F-EBB7482F1DEC}" sibTransId="{D0A2300E-898A-49C0-8C9A-18B3A963A8E3}"/>
    <dgm:cxn modelId="{00F78DFF-76A2-486D-AB55-BB609883DB45}" type="presOf" srcId="{6E5E2C22-B597-4371-9991-5696A7AE2803}" destId="{68B2C986-DE4F-4B25-BC9D-C2B63BBBF499}" srcOrd="0" destOrd="0" presId="urn:microsoft.com/office/officeart/2008/layout/VerticalCurvedList"/>
    <dgm:cxn modelId="{21A622E8-6BF6-40E8-B2DA-D4C623516AAE}" type="presParOf" srcId="{971BE04D-2C39-4D11-A4CB-8A4C9F6F7A8A}" destId="{E2643735-E0E7-46F4-AEAB-054B06422FC1}" srcOrd="0" destOrd="0" presId="urn:microsoft.com/office/officeart/2008/layout/VerticalCurvedList"/>
    <dgm:cxn modelId="{D34B3166-68E0-43B1-8ACC-0FEB65D653C9}" type="presParOf" srcId="{E2643735-E0E7-46F4-AEAB-054B06422FC1}" destId="{498255D2-0238-4176-8E4E-E52E6BDE08A9}" srcOrd="0" destOrd="0" presId="urn:microsoft.com/office/officeart/2008/layout/VerticalCurvedList"/>
    <dgm:cxn modelId="{04DE53CD-001C-4190-8EA8-2A3726C3E288}" type="presParOf" srcId="{498255D2-0238-4176-8E4E-E52E6BDE08A9}" destId="{C6DF950D-FCDA-4154-A3F9-13B9C207E4D0}" srcOrd="0" destOrd="0" presId="urn:microsoft.com/office/officeart/2008/layout/VerticalCurvedList"/>
    <dgm:cxn modelId="{629A5F2F-07B9-42C7-BE6B-76F3456CF13E}" type="presParOf" srcId="{498255D2-0238-4176-8E4E-E52E6BDE08A9}" destId="{B6BD5BAA-DCCB-4E62-849F-69F03DB53000}" srcOrd="1" destOrd="0" presId="urn:microsoft.com/office/officeart/2008/layout/VerticalCurvedList"/>
    <dgm:cxn modelId="{5BA60CBB-BC5C-4D99-B919-0440AE34C5AE}" type="presParOf" srcId="{498255D2-0238-4176-8E4E-E52E6BDE08A9}" destId="{075D9C5F-C5CA-466D-9141-6EF47EDAF62A}" srcOrd="2" destOrd="0" presId="urn:microsoft.com/office/officeart/2008/layout/VerticalCurvedList"/>
    <dgm:cxn modelId="{E57186F0-1820-4E9A-B7AF-BE94CCC2E510}" type="presParOf" srcId="{498255D2-0238-4176-8E4E-E52E6BDE08A9}" destId="{9AE54DFA-BA6A-4242-BAEC-113F15DF0DE9}" srcOrd="3" destOrd="0" presId="urn:microsoft.com/office/officeart/2008/layout/VerticalCurvedList"/>
    <dgm:cxn modelId="{619C6D9C-86CB-4C64-A0D1-E9118397F1DA}" type="presParOf" srcId="{E2643735-E0E7-46F4-AEAB-054B06422FC1}" destId="{C7CE9AF2-8D39-46E8-B0CF-27BBEE871691}" srcOrd="1" destOrd="0" presId="urn:microsoft.com/office/officeart/2008/layout/VerticalCurvedList"/>
    <dgm:cxn modelId="{5DFA5B23-9EA6-4881-A6F9-CB0734BED701}" type="presParOf" srcId="{E2643735-E0E7-46F4-AEAB-054B06422FC1}" destId="{085043A0-BDC9-4D0A-9198-8C9AFC411322}" srcOrd="2" destOrd="0" presId="urn:microsoft.com/office/officeart/2008/layout/VerticalCurvedList"/>
    <dgm:cxn modelId="{B62B2CD8-2036-440E-92B4-2159630D9163}" type="presParOf" srcId="{085043A0-BDC9-4D0A-9198-8C9AFC411322}" destId="{18FD65EF-81A0-4577-A8FD-A8BCBB60623B}" srcOrd="0" destOrd="0" presId="urn:microsoft.com/office/officeart/2008/layout/VerticalCurvedList"/>
    <dgm:cxn modelId="{F3B12CDB-2FA0-4599-85BE-2556A2683A42}" type="presParOf" srcId="{E2643735-E0E7-46F4-AEAB-054B06422FC1}" destId="{04D92DC5-B850-4776-8714-DB56CCFFC122}" srcOrd="3" destOrd="0" presId="urn:microsoft.com/office/officeart/2008/layout/VerticalCurvedList"/>
    <dgm:cxn modelId="{6B8578C7-B3B9-41A0-AAC3-408D974ED556}" type="presParOf" srcId="{E2643735-E0E7-46F4-AEAB-054B06422FC1}" destId="{6310D92A-C166-4FD3-8757-C93D23330AE9}" srcOrd="4" destOrd="0" presId="urn:microsoft.com/office/officeart/2008/layout/VerticalCurvedList"/>
    <dgm:cxn modelId="{F34E05C3-3DAD-4666-AEE8-E545F28C1477}" type="presParOf" srcId="{6310D92A-C166-4FD3-8757-C93D23330AE9}" destId="{4185734B-ED09-49DD-8FF2-8A01D7005751}" srcOrd="0" destOrd="0" presId="urn:microsoft.com/office/officeart/2008/layout/VerticalCurvedList"/>
    <dgm:cxn modelId="{31678934-5DF0-45E4-96E8-161F0FFF7F28}" type="presParOf" srcId="{E2643735-E0E7-46F4-AEAB-054B06422FC1}" destId="{68B2C986-DE4F-4B25-BC9D-C2B63BBBF499}" srcOrd="5" destOrd="0" presId="urn:microsoft.com/office/officeart/2008/layout/VerticalCurvedList"/>
    <dgm:cxn modelId="{5A5C7BC6-FA32-41D2-9961-7F92897DF36E}" type="presParOf" srcId="{E2643735-E0E7-46F4-AEAB-054B06422FC1}" destId="{FA461842-8DB2-4DFA-BBF0-ED51A920188A}" srcOrd="6" destOrd="0" presId="urn:microsoft.com/office/officeart/2008/layout/VerticalCurvedList"/>
    <dgm:cxn modelId="{F1615E39-4871-4DA4-9112-7A59B6A92F11}" type="presParOf" srcId="{FA461842-8DB2-4DFA-BBF0-ED51A920188A}" destId="{89F3DBE1-9F6A-4FEF-8606-417134635011}" srcOrd="0" destOrd="0" presId="urn:microsoft.com/office/officeart/2008/layout/VerticalCurvedList"/>
    <dgm:cxn modelId="{4A58D3E3-34BF-4D6D-B72D-F403A9F8D7CC}" type="presParOf" srcId="{E2643735-E0E7-46F4-AEAB-054B06422FC1}" destId="{014BD515-7068-4A3E-9AFF-DA9BD1FA80F8}" srcOrd="7" destOrd="0" presId="urn:microsoft.com/office/officeart/2008/layout/VerticalCurvedList"/>
    <dgm:cxn modelId="{C9999CDF-33DF-4B70-91D0-607149EA7964}" type="presParOf" srcId="{E2643735-E0E7-46F4-AEAB-054B06422FC1}" destId="{1F7E8367-31DB-43C2-A3BE-6CF212591D00}" srcOrd="8" destOrd="0" presId="urn:microsoft.com/office/officeart/2008/layout/VerticalCurvedList"/>
    <dgm:cxn modelId="{F4C557EF-7F5F-47F4-AABC-DA96EE53E913}" type="presParOf" srcId="{1F7E8367-31DB-43C2-A3BE-6CF212591D00}" destId="{F59DD27B-7F80-4E07-A9D9-9EA0AACC6075}" srcOrd="0" destOrd="0" presId="urn:microsoft.com/office/officeart/2008/layout/VerticalCurvedList"/>
    <dgm:cxn modelId="{83CE4D47-A751-4D7B-A787-5F6BDDA11B1F}" type="presParOf" srcId="{E2643735-E0E7-46F4-AEAB-054B06422FC1}" destId="{BED2F045-8A3E-4232-AE3F-62B7818629B3}" srcOrd="9" destOrd="0" presId="urn:microsoft.com/office/officeart/2008/layout/VerticalCurvedList"/>
    <dgm:cxn modelId="{C96C88D1-9018-4E29-8A3A-3F4579A59D94}" type="presParOf" srcId="{E2643735-E0E7-46F4-AEAB-054B06422FC1}" destId="{200869F9-BA0A-4C1A-A6DE-8908D9CFF589}" srcOrd="10" destOrd="0" presId="urn:microsoft.com/office/officeart/2008/layout/VerticalCurvedList"/>
    <dgm:cxn modelId="{C2A8F786-D295-4944-B0B6-8EE39DC6A692}" type="presParOf" srcId="{200869F9-BA0A-4C1A-A6DE-8908D9CFF589}" destId="{46F9B81A-B05F-4C77-AB51-0C89ACF252E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B5B814-DC37-4A46-B59F-3BB220E73697}" type="doc">
      <dgm:prSet loTypeId="urn:microsoft.com/office/officeart/2005/8/layout/pyramid1" loCatId="pyramid" qsTypeId="urn:microsoft.com/office/officeart/2005/8/quickstyle/3d2" qsCatId="3D" csTypeId="urn:microsoft.com/office/officeart/2005/8/colors/colorful1" csCatId="colorful" phldr="1"/>
      <dgm:spPr/>
    </dgm:pt>
    <dgm:pt modelId="{9C64F6AB-7591-41E3-AF2C-8E8DE0CBB9FE}">
      <dgm:prSet phldrT="[Texto]" custT="1"/>
      <dgm:spPr/>
      <dgm:t>
        <a:bodyPr/>
        <a:lstStyle/>
        <a:p>
          <a:endParaRPr lang="es-CO" sz="1600" b="1"/>
        </a:p>
        <a:p>
          <a:endParaRPr lang="es-CO" sz="1600" b="1"/>
        </a:p>
        <a:p>
          <a:r>
            <a:rPr lang="es-CO" sz="1200" b="1"/>
            <a:t>Máximo</a:t>
          </a:r>
        </a:p>
        <a:p>
          <a:r>
            <a:rPr lang="es-CO" sz="1200" b="1"/>
            <a:t> Órgano</a:t>
          </a:r>
        </a:p>
        <a:p>
          <a:r>
            <a:rPr lang="es-CO" sz="1200" b="1"/>
            <a:t> social</a:t>
          </a:r>
          <a:endParaRPr lang="es-CO" sz="1200" b="1" dirty="0"/>
        </a:p>
      </dgm:t>
    </dgm:pt>
    <dgm:pt modelId="{F2B0495F-E533-4D56-A0C3-256D9EAB7AFD}" type="parTrans" cxnId="{35541B45-64BE-4DF9-A3F5-C7C6CCB63A14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BF271223-BCF6-45FE-A3BB-057B4ED05E53}" type="sibTrans" cxnId="{35541B45-64BE-4DF9-A3F5-C7C6CCB63A14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19024598-886F-4071-99C5-CB5310D35DA8}">
      <dgm:prSet phldrT="[Texto]" custT="1"/>
      <dgm:spPr/>
      <dgm:t>
        <a:bodyPr/>
        <a:lstStyle/>
        <a:p>
          <a:pPr algn="ctr"/>
          <a:r>
            <a:rPr lang="es-CO" sz="1600" b="1"/>
            <a:t>Representante </a:t>
          </a:r>
        </a:p>
        <a:p>
          <a:pPr algn="ctr"/>
          <a:r>
            <a:rPr lang="es-CO" sz="1600" b="1"/>
            <a:t>Legal</a:t>
          </a:r>
          <a:endParaRPr lang="es-CO" sz="1600" b="1" dirty="0"/>
        </a:p>
      </dgm:t>
    </dgm:pt>
    <dgm:pt modelId="{07081230-C0FA-4ECE-8303-AE036332F9D6}" type="parTrans" cxnId="{1CDB84BD-D82C-4932-B2F4-BBDB353EC4FF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E3CC6518-7A75-4E56-B0E1-54E9CEABD897}" type="sibTrans" cxnId="{1CDB84BD-D82C-4932-B2F4-BBDB353EC4FF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DA03C054-C94D-42E9-86F1-A02406408138}">
      <dgm:prSet phldrT="[Texto]" custT="1"/>
      <dgm:spPr/>
      <dgm:t>
        <a:bodyPr/>
        <a:lstStyle/>
        <a:p>
          <a:r>
            <a:rPr lang="es-CO" sz="1600" b="1" dirty="0">
              <a:solidFill>
                <a:schemeClr val="bg1"/>
              </a:solidFill>
            </a:rPr>
            <a:t>Oficial de </a:t>
          </a:r>
        </a:p>
        <a:p>
          <a:r>
            <a:rPr lang="es-CO" sz="1600" b="1" dirty="0">
              <a:solidFill>
                <a:schemeClr val="bg1"/>
              </a:solidFill>
            </a:rPr>
            <a:t>Cumplimiento</a:t>
          </a:r>
        </a:p>
      </dgm:t>
    </dgm:pt>
    <dgm:pt modelId="{EB05582C-EC9A-4FED-B02C-E495FF8974A2}" type="parTrans" cxnId="{419AA735-F623-4758-99EF-F3822AB9AD1A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124AF062-BC0A-477C-A027-D8594D3483BC}" type="sibTrans" cxnId="{419AA735-F623-4758-99EF-F3822AB9AD1A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E3757FA5-DF29-45B0-A56F-BD166C03770E}">
      <dgm:prSet phldrT="[Texto]" custT="1"/>
      <dgm:spPr/>
      <dgm:t>
        <a:bodyPr/>
        <a:lstStyle/>
        <a:p>
          <a:r>
            <a:rPr lang="es-CO" sz="1600" b="1" dirty="0">
              <a:solidFill>
                <a:schemeClr val="bg1"/>
              </a:solidFill>
            </a:rPr>
            <a:t>Lideres de Proceso y </a:t>
          </a:r>
        </a:p>
        <a:p>
          <a:r>
            <a:rPr lang="es-CO" sz="1600" b="1" dirty="0">
              <a:solidFill>
                <a:schemeClr val="bg1"/>
              </a:solidFill>
            </a:rPr>
            <a:t>Empleados</a:t>
          </a:r>
        </a:p>
      </dgm:t>
    </dgm:pt>
    <dgm:pt modelId="{5A94BFB9-6518-4334-8966-B25B1B0E3732}" type="parTrans" cxnId="{24C35262-5002-4C3D-9B79-135E4CD80D9B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E398C0A0-4BC4-44AB-B78E-11221C65E077}" type="sibTrans" cxnId="{24C35262-5002-4C3D-9B79-135E4CD80D9B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7FCD3A62-534B-4D7D-81E1-785C3F6276D2}" type="pres">
      <dgm:prSet presAssocID="{36B5B814-DC37-4A46-B59F-3BB220E73697}" presName="Name0" presStyleCnt="0">
        <dgm:presLayoutVars>
          <dgm:dir/>
          <dgm:animLvl val="lvl"/>
          <dgm:resizeHandles val="exact"/>
        </dgm:presLayoutVars>
      </dgm:prSet>
      <dgm:spPr/>
    </dgm:pt>
    <dgm:pt modelId="{F1A2841B-4123-4C6B-BCBD-0D3CBE7A0CEF}" type="pres">
      <dgm:prSet presAssocID="{9C64F6AB-7591-41E3-AF2C-8E8DE0CBB9FE}" presName="Name8" presStyleCnt="0"/>
      <dgm:spPr/>
    </dgm:pt>
    <dgm:pt modelId="{8D1D9170-1E8D-44F4-A9F9-192D3356F57C}" type="pres">
      <dgm:prSet presAssocID="{9C64F6AB-7591-41E3-AF2C-8E8DE0CBB9FE}" presName="level" presStyleLbl="node1" presStyleIdx="0" presStyleCnt="4">
        <dgm:presLayoutVars>
          <dgm:chMax val="1"/>
          <dgm:bulletEnabled val="1"/>
        </dgm:presLayoutVars>
      </dgm:prSet>
      <dgm:spPr/>
    </dgm:pt>
    <dgm:pt modelId="{BE94719B-BB42-49BD-95CD-025315EC4B8F}" type="pres">
      <dgm:prSet presAssocID="{9C64F6AB-7591-41E3-AF2C-8E8DE0CBB9F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C2BD8F3-B6EA-4DA7-BD3C-5A5622174561}" type="pres">
      <dgm:prSet presAssocID="{19024598-886F-4071-99C5-CB5310D35DA8}" presName="Name8" presStyleCnt="0"/>
      <dgm:spPr/>
    </dgm:pt>
    <dgm:pt modelId="{35DF03B0-5236-4B8F-A4D4-5CEB9E71EB76}" type="pres">
      <dgm:prSet presAssocID="{19024598-886F-4071-99C5-CB5310D35DA8}" presName="level" presStyleLbl="node1" presStyleIdx="1" presStyleCnt="4">
        <dgm:presLayoutVars>
          <dgm:chMax val="1"/>
          <dgm:bulletEnabled val="1"/>
        </dgm:presLayoutVars>
      </dgm:prSet>
      <dgm:spPr/>
    </dgm:pt>
    <dgm:pt modelId="{FFFBF979-9EC1-4094-B55D-7B4F9625D9E0}" type="pres">
      <dgm:prSet presAssocID="{19024598-886F-4071-99C5-CB5310D35D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26CED3-D214-4CD4-A1E6-D716EDF2A31E}" type="pres">
      <dgm:prSet presAssocID="{DA03C054-C94D-42E9-86F1-A02406408138}" presName="Name8" presStyleCnt="0"/>
      <dgm:spPr/>
    </dgm:pt>
    <dgm:pt modelId="{ED53FE48-4633-4F10-AD23-AD19E1BC53A5}" type="pres">
      <dgm:prSet presAssocID="{DA03C054-C94D-42E9-86F1-A02406408138}" presName="level" presStyleLbl="node1" presStyleIdx="2" presStyleCnt="4">
        <dgm:presLayoutVars>
          <dgm:chMax val="1"/>
          <dgm:bulletEnabled val="1"/>
        </dgm:presLayoutVars>
      </dgm:prSet>
      <dgm:spPr/>
    </dgm:pt>
    <dgm:pt modelId="{27EA261C-06F2-4511-BF32-F362BBD51210}" type="pres">
      <dgm:prSet presAssocID="{DA03C054-C94D-42E9-86F1-A0240640813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A34781E-88DE-4203-9C85-003017433153}" type="pres">
      <dgm:prSet presAssocID="{E3757FA5-DF29-45B0-A56F-BD166C03770E}" presName="Name8" presStyleCnt="0"/>
      <dgm:spPr/>
    </dgm:pt>
    <dgm:pt modelId="{114DB673-5AB9-4D31-B5BC-FEA428A7E62A}" type="pres">
      <dgm:prSet presAssocID="{E3757FA5-DF29-45B0-A56F-BD166C03770E}" presName="level" presStyleLbl="node1" presStyleIdx="3" presStyleCnt="4">
        <dgm:presLayoutVars>
          <dgm:chMax val="1"/>
          <dgm:bulletEnabled val="1"/>
        </dgm:presLayoutVars>
      </dgm:prSet>
      <dgm:spPr/>
    </dgm:pt>
    <dgm:pt modelId="{002F93A8-EBCD-4F56-8713-545E71DA0EF0}" type="pres">
      <dgm:prSet presAssocID="{E3757FA5-DF29-45B0-A56F-BD166C03770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A010000-B78E-4FF0-B5B1-FAA0F5F89A3D}" type="presOf" srcId="{19024598-886F-4071-99C5-CB5310D35DA8}" destId="{35DF03B0-5236-4B8F-A4D4-5CEB9E71EB76}" srcOrd="0" destOrd="0" presId="urn:microsoft.com/office/officeart/2005/8/layout/pyramid1"/>
    <dgm:cxn modelId="{1E6EC82E-A8AA-4253-98BC-FCD5DE77EC19}" type="presOf" srcId="{9C64F6AB-7591-41E3-AF2C-8E8DE0CBB9FE}" destId="{BE94719B-BB42-49BD-95CD-025315EC4B8F}" srcOrd="1" destOrd="0" presId="urn:microsoft.com/office/officeart/2005/8/layout/pyramid1"/>
    <dgm:cxn modelId="{419AA735-F623-4758-99EF-F3822AB9AD1A}" srcId="{36B5B814-DC37-4A46-B59F-3BB220E73697}" destId="{DA03C054-C94D-42E9-86F1-A02406408138}" srcOrd="2" destOrd="0" parTransId="{EB05582C-EC9A-4FED-B02C-E495FF8974A2}" sibTransId="{124AF062-BC0A-477C-A027-D8594D3483BC}"/>
    <dgm:cxn modelId="{24C35262-5002-4C3D-9B79-135E4CD80D9B}" srcId="{36B5B814-DC37-4A46-B59F-3BB220E73697}" destId="{E3757FA5-DF29-45B0-A56F-BD166C03770E}" srcOrd="3" destOrd="0" parTransId="{5A94BFB9-6518-4334-8966-B25B1B0E3732}" sibTransId="{E398C0A0-4BC4-44AB-B78E-11221C65E077}"/>
    <dgm:cxn modelId="{35541B45-64BE-4DF9-A3F5-C7C6CCB63A14}" srcId="{36B5B814-DC37-4A46-B59F-3BB220E73697}" destId="{9C64F6AB-7591-41E3-AF2C-8E8DE0CBB9FE}" srcOrd="0" destOrd="0" parTransId="{F2B0495F-E533-4D56-A0C3-256D9EAB7AFD}" sibTransId="{BF271223-BCF6-45FE-A3BB-057B4ED05E53}"/>
    <dgm:cxn modelId="{0EA93347-F7ED-4260-BA29-802B30EE7435}" type="presOf" srcId="{36B5B814-DC37-4A46-B59F-3BB220E73697}" destId="{7FCD3A62-534B-4D7D-81E1-785C3F6276D2}" srcOrd="0" destOrd="0" presId="urn:microsoft.com/office/officeart/2005/8/layout/pyramid1"/>
    <dgm:cxn modelId="{3033D651-2AEA-4878-BB8D-57C1E23638DD}" type="presOf" srcId="{DA03C054-C94D-42E9-86F1-A02406408138}" destId="{ED53FE48-4633-4F10-AD23-AD19E1BC53A5}" srcOrd="0" destOrd="0" presId="urn:microsoft.com/office/officeart/2005/8/layout/pyramid1"/>
    <dgm:cxn modelId="{D3C3B297-1B38-4717-A52D-B8107910DEDB}" type="presOf" srcId="{E3757FA5-DF29-45B0-A56F-BD166C03770E}" destId="{002F93A8-EBCD-4F56-8713-545E71DA0EF0}" srcOrd="1" destOrd="0" presId="urn:microsoft.com/office/officeart/2005/8/layout/pyramid1"/>
    <dgm:cxn modelId="{1CDB84BD-D82C-4932-B2F4-BBDB353EC4FF}" srcId="{36B5B814-DC37-4A46-B59F-3BB220E73697}" destId="{19024598-886F-4071-99C5-CB5310D35DA8}" srcOrd="1" destOrd="0" parTransId="{07081230-C0FA-4ECE-8303-AE036332F9D6}" sibTransId="{E3CC6518-7A75-4E56-B0E1-54E9CEABD897}"/>
    <dgm:cxn modelId="{A6EC21BE-D02D-4A47-8ED8-21B06F6F0431}" type="presOf" srcId="{9C64F6AB-7591-41E3-AF2C-8E8DE0CBB9FE}" destId="{8D1D9170-1E8D-44F4-A9F9-192D3356F57C}" srcOrd="0" destOrd="0" presId="urn:microsoft.com/office/officeart/2005/8/layout/pyramid1"/>
    <dgm:cxn modelId="{479C1AD1-39F0-4A0F-B6AC-71AFCE85E6F5}" type="presOf" srcId="{19024598-886F-4071-99C5-CB5310D35DA8}" destId="{FFFBF979-9EC1-4094-B55D-7B4F9625D9E0}" srcOrd="1" destOrd="0" presId="urn:microsoft.com/office/officeart/2005/8/layout/pyramid1"/>
    <dgm:cxn modelId="{A28E5BF2-43F9-4D6B-95C2-ED293F0BDE34}" type="presOf" srcId="{E3757FA5-DF29-45B0-A56F-BD166C03770E}" destId="{114DB673-5AB9-4D31-B5BC-FEA428A7E62A}" srcOrd="0" destOrd="0" presId="urn:microsoft.com/office/officeart/2005/8/layout/pyramid1"/>
    <dgm:cxn modelId="{5C5B69FC-1AFA-4543-B797-9A7FD20C944F}" type="presOf" srcId="{DA03C054-C94D-42E9-86F1-A02406408138}" destId="{27EA261C-06F2-4511-BF32-F362BBD51210}" srcOrd="1" destOrd="0" presId="urn:microsoft.com/office/officeart/2005/8/layout/pyramid1"/>
    <dgm:cxn modelId="{195BA8DA-5E75-4EC4-95AB-E9020AB294BE}" type="presParOf" srcId="{7FCD3A62-534B-4D7D-81E1-785C3F6276D2}" destId="{F1A2841B-4123-4C6B-BCBD-0D3CBE7A0CEF}" srcOrd="0" destOrd="0" presId="urn:microsoft.com/office/officeart/2005/8/layout/pyramid1"/>
    <dgm:cxn modelId="{999F7A56-B87C-4391-A157-C431A264AE09}" type="presParOf" srcId="{F1A2841B-4123-4C6B-BCBD-0D3CBE7A0CEF}" destId="{8D1D9170-1E8D-44F4-A9F9-192D3356F57C}" srcOrd="0" destOrd="0" presId="urn:microsoft.com/office/officeart/2005/8/layout/pyramid1"/>
    <dgm:cxn modelId="{EFD23ED7-6708-4531-BB77-18BDA0AA1241}" type="presParOf" srcId="{F1A2841B-4123-4C6B-BCBD-0D3CBE7A0CEF}" destId="{BE94719B-BB42-49BD-95CD-025315EC4B8F}" srcOrd="1" destOrd="0" presId="urn:microsoft.com/office/officeart/2005/8/layout/pyramid1"/>
    <dgm:cxn modelId="{0D868931-091B-4036-9A17-6C7E41A6CF81}" type="presParOf" srcId="{7FCD3A62-534B-4D7D-81E1-785C3F6276D2}" destId="{FC2BD8F3-B6EA-4DA7-BD3C-5A5622174561}" srcOrd="1" destOrd="0" presId="urn:microsoft.com/office/officeart/2005/8/layout/pyramid1"/>
    <dgm:cxn modelId="{32284E1A-A974-4003-BC2C-899380FA2291}" type="presParOf" srcId="{FC2BD8F3-B6EA-4DA7-BD3C-5A5622174561}" destId="{35DF03B0-5236-4B8F-A4D4-5CEB9E71EB76}" srcOrd="0" destOrd="0" presId="urn:microsoft.com/office/officeart/2005/8/layout/pyramid1"/>
    <dgm:cxn modelId="{6697DEFC-A860-4D6D-8D3F-12CA720A5A05}" type="presParOf" srcId="{FC2BD8F3-B6EA-4DA7-BD3C-5A5622174561}" destId="{FFFBF979-9EC1-4094-B55D-7B4F9625D9E0}" srcOrd="1" destOrd="0" presId="urn:microsoft.com/office/officeart/2005/8/layout/pyramid1"/>
    <dgm:cxn modelId="{0D604B0E-CE6C-4381-8485-A057122E22C6}" type="presParOf" srcId="{7FCD3A62-534B-4D7D-81E1-785C3F6276D2}" destId="{F326CED3-D214-4CD4-A1E6-D716EDF2A31E}" srcOrd="2" destOrd="0" presId="urn:microsoft.com/office/officeart/2005/8/layout/pyramid1"/>
    <dgm:cxn modelId="{903215BA-E3D2-4CFC-B1B3-DF66B4813558}" type="presParOf" srcId="{F326CED3-D214-4CD4-A1E6-D716EDF2A31E}" destId="{ED53FE48-4633-4F10-AD23-AD19E1BC53A5}" srcOrd="0" destOrd="0" presId="urn:microsoft.com/office/officeart/2005/8/layout/pyramid1"/>
    <dgm:cxn modelId="{6062DBDA-788C-4776-B026-5E2C6F6C146F}" type="presParOf" srcId="{F326CED3-D214-4CD4-A1E6-D716EDF2A31E}" destId="{27EA261C-06F2-4511-BF32-F362BBD51210}" srcOrd="1" destOrd="0" presId="urn:microsoft.com/office/officeart/2005/8/layout/pyramid1"/>
    <dgm:cxn modelId="{B5136E1E-7CAD-4897-BFC4-507F19059069}" type="presParOf" srcId="{7FCD3A62-534B-4D7D-81E1-785C3F6276D2}" destId="{4A34781E-88DE-4203-9C85-003017433153}" srcOrd="3" destOrd="0" presId="urn:microsoft.com/office/officeart/2005/8/layout/pyramid1"/>
    <dgm:cxn modelId="{FCCC04D6-72AE-4352-A226-8FB517261DC1}" type="presParOf" srcId="{4A34781E-88DE-4203-9C85-003017433153}" destId="{114DB673-5AB9-4D31-B5BC-FEA428A7E62A}" srcOrd="0" destOrd="0" presId="urn:microsoft.com/office/officeart/2005/8/layout/pyramid1"/>
    <dgm:cxn modelId="{C3E67351-D0B0-4A9B-8E28-711C8BACB120}" type="presParOf" srcId="{4A34781E-88DE-4203-9C85-003017433153}" destId="{002F93A8-EBCD-4F56-8713-545E71DA0EF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4B9068-4F26-44A9-B798-94225B2358FE}" type="doc">
      <dgm:prSet loTypeId="urn:microsoft.com/office/officeart/2005/8/layout/venn2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C3F5C92-9F89-4AD2-81BF-3A0D1EA78867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Señales de Alerta</a:t>
          </a:r>
        </a:p>
      </dgm:t>
    </dgm:pt>
    <dgm:pt modelId="{3C842518-6A9B-4EDD-A8C6-0CD712264556}" type="parTrans" cxnId="{00A4197D-1AFD-4405-BF15-ECDE47587784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C67E2E-C6A2-4191-A05E-6209FB286A79}" type="sibTrans" cxnId="{00A4197D-1AFD-4405-BF15-ECDE47587784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680405-C278-4418-9622-F7F8C562E05E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Operaciones Inusuales - ROI</a:t>
          </a:r>
        </a:p>
      </dgm:t>
    </dgm:pt>
    <dgm:pt modelId="{0A7292B5-3B25-4103-AB17-BEA4CE3916EC}" type="parTrans" cxnId="{64391EC1-07BE-48BE-BBF0-11BD2BF198C5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D0B239-C98C-4024-819D-A8761E4DE31F}" type="sibTrans" cxnId="{64391EC1-07BE-48BE-BBF0-11BD2BF198C5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F5FC77-81E6-4389-BEC0-A868B1DC4CE3}">
      <dgm:prSet phldrT="[Texto]" custT="1"/>
      <dgm:spPr>
        <a:solidFill>
          <a:srgbClr val="46CCF6"/>
        </a:solidFill>
      </dgm:spPr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Operaciones Sospechosas - ROS</a:t>
          </a:r>
        </a:p>
      </dgm:t>
    </dgm:pt>
    <dgm:pt modelId="{96F13554-803E-40C8-97B7-8FA7C52EF8CF}" type="parTrans" cxnId="{AA8DF9CA-C145-4259-9EE0-BEDF554D148E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DB7104-D304-4E8A-AB32-FD9EE23AF8CA}" type="sibTrans" cxnId="{AA8DF9CA-C145-4259-9EE0-BEDF554D148E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83D001-0C9C-44C9-959B-FCB7F8468837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Operaciones Intentadas - ROI</a:t>
          </a:r>
        </a:p>
      </dgm:t>
    </dgm:pt>
    <dgm:pt modelId="{ACEE245A-5F6D-4F1B-979A-472BF064F18D}" type="parTrans" cxnId="{DDB4DD5E-4703-47C2-9A39-CC8FD0709281}">
      <dgm:prSet/>
      <dgm:spPr/>
      <dgm:t>
        <a:bodyPr/>
        <a:lstStyle/>
        <a:p>
          <a:endParaRPr lang="es-CO"/>
        </a:p>
      </dgm:t>
    </dgm:pt>
    <dgm:pt modelId="{E78419EA-A1E6-461D-84A7-A00EC0FF39F6}" type="sibTrans" cxnId="{DDB4DD5E-4703-47C2-9A39-CC8FD0709281}">
      <dgm:prSet/>
      <dgm:spPr/>
      <dgm:t>
        <a:bodyPr/>
        <a:lstStyle/>
        <a:p>
          <a:endParaRPr lang="es-CO"/>
        </a:p>
      </dgm:t>
    </dgm:pt>
    <dgm:pt modelId="{B2D25E93-C80B-47E2-B5D7-49368BE5A8AB}" type="pres">
      <dgm:prSet presAssocID="{264B9068-4F26-44A9-B798-94225B2358FE}" presName="Name0" presStyleCnt="0">
        <dgm:presLayoutVars>
          <dgm:chMax val="7"/>
          <dgm:resizeHandles val="exact"/>
        </dgm:presLayoutVars>
      </dgm:prSet>
      <dgm:spPr/>
    </dgm:pt>
    <dgm:pt modelId="{ED708BDC-D040-4112-9825-C043CEECD4D0}" type="pres">
      <dgm:prSet presAssocID="{264B9068-4F26-44A9-B798-94225B2358FE}" presName="comp1" presStyleCnt="0"/>
      <dgm:spPr/>
    </dgm:pt>
    <dgm:pt modelId="{186439A9-AFDA-4C45-AEBC-0D49BDFE14F1}" type="pres">
      <dgm:prSet presAssocID="{264B9068-4F26-44A9-B798-94225B2358FE}" presName="circle1" presStyleLbl="node1" presStyleIdx="0" presStyleCnt="4"/>
      <dgm:spPr/>
    </dgm:pt>
    <dgm:pt modelId="{B3A33829-6729-473F-BE56-453E905F35E5}" type="pres">
      <dgm:prSet presAssocID="{264B9068-4F26-44A9-B798-94225B2358FE}" presName="c1text" presStyleLbl="node1" presStyleIdx="0" presStyleCnt="4">
        <dgm:presLayoutVars>
          <dgm:bulletEnabled val="1"/>
        </dgm:presLayoutVars>
      </dgm:prSet>
      <dgm:spPr/>
    </dgm:pt>
    <dgm:pt modelId="{4917A307-3301-4FD2-B97D-8AC90D79B545}" type="pres">
      <dgm:prSet presAssocID="{264B9068-4F26-44A9-B798-94225B2358FE}" presName="comp2" presStyleCnt="0"/>
      <dgm:spPr/>
    </dgm:pt>
    <dgm:pt modelId="{801DC55B-F6BE-444C-87DA-004022891BF1}" type="pres">
      <dgm:prSet presAssocID="{264B9068-4F26-44A9-B798-94225B2358FE}" presName="circle2" presStyleLbl="node1" presStyleIdx="1" presStyleCnt="4"/>
      <dgm:spPr/>
    </dgm:pt>
    <dgm:pt modelId="{3B0756C9-5812-496D-BC48-FE2FFEF3CA87}" type="pres">
      <dgm:prSet presAssocID="{264B9068-4F26-44A9-B798-94225B2358FE}" presName="c2text" presStyleLbl="node1" presStyleIdx="1" presStyleCnt="4">
        <dgm:presLayoutVars>
          <dgm:bulletEnabled val="1"/>
        </dgm:presLayoutVars>
      </dgm:prSet>
      <dgm:spPr/>
    </dgm:pt>
    <dgm:pt modelId="{0D204B89-FD86-4F32-A096-462F3BAB2631}" type="pres">
      <dgm:prSet presAssocID="{264B9068-4F26-44A9-B798-94225B2358FE}" presName="comp3" presStyleCnt="0"/>
      <dgm:spPr/>
    </dgm:pt>
    <dgm:pt modelId="{DDE39FC6-95BC-437F-89B9-60A14EEFC9AB}" type="pres">
      <dgm:prSet presAssocID="{264B9068-4F26-44A9-B798-94225B2358FE}" presName="circle3" presStyleLbl="node1" presStyleIdx="2" presStyleCnt="4"/>
      <dgm:spPr/>
    </dgm:pt>
    <dgm:pt modelId="{E04229C9-5F6B-4FEE-98F1-B182CF6E0541}" type="pres">
      <dgm:prSet presAssocID="{264B9068-4F26-44A9-B798-94225B2358FE}" presName="c3text" presStyleLbl="node1" presStyleIdx="2" presStyleCnt="4">
        <dgm:presLayoutVars>
          <dgm:bulletEnabled val="1"/>
        </dgm:presLayoutVars>
      </dgm:prSet>
      <dgm:spPr/>
    </dgm:pt>
    <dgm:pt modelId="{7916C100-3D08-4B7F-9C30-674D05D8A60D}" type="pres">
      <dgm:prSet presAssocID="{264B9068-4F26-44A9-B798-94225B2358FE}" presName="comp4" presStyleCnt="0"/>
      <dgm:spPr/>
    </dgm:pt>
    <dgm:pt modelId="{2C4C13BC-F831-4B23-8449-51C8B4AC3AD0}" type="pres">
      <dgm:prSet presAssocID="{264B9068-4F26-44A9-B798-94225B2358FE}" presName="circle4" presStyleLbl="node1" presStyleIdx="3" presStyleCnt="4"/>
      <dgm:spPr/>
    </dgm:pt>
    <dgm:pt modelId="{70F0E525-D581-4B4F-92D4-3824E66016C8}" type="pres">
      <dgm:prSet presAssocID="{264B9068-4F26-44A9-B798-94225B2358FE}" presName="c4text" presStyleLbl="node1" presStyleIdx="3" presStyleCnt="4">
        <dgm:presLayoutVars>
          <dgm:bulletEnabled val="1"/>
        </dgm:presLayoutVars>
      </dgm:prSet>
      <dgm:spPr/>
    </dgm:pt>
  </dgm:ptLst>
  <dgm:cxnLst>
    <dgm:cxn modelId="{2654F512-D345-4CD5-9E79-ADCA1FE2D917}" type="presOf" srcId="{B5680405-C278-4418-9622-F7F8C562E05E}" destId="{E04229C9-5F6B-4FEE-98F1-B182CF6E0541}" srcOrd="1" destOrd="0" presId="urn:microsoft.com/office/officeart/2005/8/layout/venn2"/>
    <dgm:cxn modelId="{5AF86F35-354D-4A69-9E16-AA441EC59288}" type="presOf" srcId="{2783D001-0C9C-44C9-959B-FCB7F8468837}" destId="{3B0756C9-5812-496D-BC48-FE2FFEF3CA87}" srcOrd="1" destOrd="0" presId="urn:microsoft.com/office/officeart/2005/8/layout/venn2"/>
    <dgm:cxn modelId="{FE0CB53C-4F71-44C0-B7DE-B1715C47D65B}" type="presOf" srcId="{FC3F5C92-9F89-4AD2-81BF-3A0D1EA78867}" destId="{B3A33829-6729-473F-BE56-453E905F35E5}" srcOrd="1" destOrd="0" presId="urn:microsoft.com/office/officeart/2005/8/layout/venn2"/>
    <dgm:cxn modelId="{DDB4DD5E-4703-47C2-9A39-CC8FD0709281}" srcId="{264B9068-4F26-44A9-B798-94225B2358FE}" destId="{2783D001-0C9C-44C9-959B-FCB7F8468837}" srcOrd="1" destOrd="0" parTransId="{ACEE245A-5F6D-4F1B-979A-472BF064F18D}" sibTransId="{E78419EA-A1E6-461D-84A7-A00EC0FF39F6}"/>
    <dgm:cxn modelId="{00A4197D-1AFD-4405-BF15-ECDE47587784}" srcId="{264B9068-4F26-44A9-B798-94225B2358FE}" destId="{FC3F5C92-9F89-4AD2-81BF-3A0D1EA78867}" srcOrd="0" destOrd="0" parTransId="{3C842518-6A9B-4EDD-A8C6-0CD712264556}" sibTransId="{1EC67E2E-C6A2-4191-A05E-6209FB286A79}"/>
    <dgm:cxn modelId="{62331A90-6FC2-4F3F-A619-B9A3D1F6FD05}" type="presOf" srcId="{37F5FC77-81E6-4389-BEC0-A868B1DC4CE3}" destId="{70F0E525-D581-4B4F-92D4-3824E66016C8}" srcOrd="1" destOrd="0" presId="urn:microsoft.com/office/officeart/2005/8/layout/venn2"/>
    <dgm:cxn modelId="{57FA83B0-0824-463C-8412-37278F326117}" type="presOf" srcId="{2783D001-0C9C-44C9-959B-FCB7F8468837}" destId="{801DC55B-F6BE-444C-87DA-004022891BF1}" srcOrd="0" destOrd="0" presId="urn:microsoft.com/office/officeart/2005/8/layout/venn2"/>
    <dgm:cxn modelId="{64391EC1-07BE-48BE-BBF0-11BD2BF198C5}" srcId="{264B9068-4F26-44A9-B798-94225B2358FE}" destId="{B5680405-C278-4418-9622-F7F8C562E05E}" srcOrd="2" destOrd="0" parTransId="{0A7292B5-3B25-4103-AB17-BEA4CE3916EC}" sibTransId="{45D0B239-C98C-4024-819D-A8761E4DE31F}"/>
    <dgm:cxn modelId="{AA8DF9CA-C145-4259-9EE0-BEDF554D148E}" srcId="{264B9068-4F26-44A9-B798-94225B2358FE}" destId="{37F5FC77-81E6-4389-BEC0-A868B1DC4CE3}" srcOrd="3" destOrd="0" parTransId="{96F13554-803E-40C8-97B7-8FA7C52EF8CF}" sibTransId="{3EDB7104-D304-4E8A-AB32-FD9EE23AF8CA}"/>
    <dgm:cxn modelId="{D5D49FED-1878-4382-BB02-F937A1D6D2E9}" type="presOf" srcId="{FC3F5C92-9F89-4AD2-81BF-3A0D1EA78867}" destId="{186439A9-AFDA-4C45-AEBC-0D49BDFE14F1}" srcOrd="0" destOrd="0" presId="urn:microsoft.com/office/officeart/2005/8/layout/venn2"/>
    <dgm:cxn modelId="{F5ADF4F5-575C-4A9E-98EB-264B747D7D94}" type="presOf" srcId="{B5680405-C278-4418-9622-F7F8C562E05E}" destId="{DDE39FC6-95BC-437F-89B9-60A14EEFC9AB}" srcOrd="0" destOrd="0" presId="urn:microsoft.com/office/officeart/2005/8/layout/venn2"/>
    <dgm:cxn modelId="{D1FF17F9-6571-444F-BE8A-822F669DABF3}" type="presOf" srcId="{264B9068-4F26-44A9-B798-94225B2358FE}" destId="{B2D25E93-C80B-47E2-B5D7-49368BE5A8AB}" srcOrd="0" destOrd="0" presId="urn:microsoft.com/office/officeart/2005/8/layout/venn2"/>
    <dgm:cxn modelId="{9280D5FC-5FC7-4E4F-B241-C3C027B28FCD}" type="presOf" srcId="{37F5FC77-81E6-4389-BEC0-A868B1DC4CE3}" destId="{2C4C13BC-F831-4B23-8449-51C8B4AC3AD0}" srcOrd="0" destOrd="0" presId="urn:microsoft.com/office/officeart/2005/8/layout/venn2"/>
    <dgm:cxn modelId="{F16D389C-D503-4F5D-B54A-3757A355E3B0}" type="presParOf" srcId="{B2D25E93-C80B-47E2-B5D7-49368BE5A8AB}" destId="{ED708BDC-D040-4112-9825-C043CEECD4D0}" srcOrd="0" destOrd="0" presId="urn:microsoft.com/office/officeart/2005/8/layout/venn2"/>
    <dgm:cxn modelId="{63467C2C-541B-4CBA-92A4-B88FB0E80A49}" type="presParOf" srcId="{ED708BDC-D040-4112-9825-C043CEECD4D0}" destId="{186439A9-AFDA-4C45-AEBC-0D49BDFE14F1}" srcOrd="0" destOrd="0" presId="urn:microsoft.com/office/officeart/2005/8/layout/venn2"/>
    <dgm:cxn modelId="{59284491-3A64-4D04-893E-72BBDE2A9087}" type="presParOf" srcId="{ED708BDC-D040-4112-9825-C043CEECD4D0}" destId="{B3A33829-6729-473F-BE56-453E905F35E5}" srcOrd="1" destOrd="0" presId="urn:microsoft.com/office/officeart/2005/8/layout/venn2"/>
    <dgm:cxn modelId="{FC996152-433D-4D82-B11E-46E18D2BEA06}" type="presParOf" srcId="{B2D25E93-C80B-47E2-B5D7-49368BE5A8AB}" destId="{4917A307-3301-4FD2-B97D-8AC90D79B545}" srcOrd="1" destOrd="0" presId="urn:microsoft.com/office/officeart/2005/8/layout/venn2"/>
    <dgm:cxn modelId="{90E69675-747D-4C84-97C9-7943EFC672E3}" type="presParOf" srcId="{4917A307-3301-4FD2-B97D-8AC90D79B545}" destId="{801DC55B-F6BE-444C-87DA-004022891BF1}" srcOrd="0" destOrd="0" presId="urn:microsoft.com/office/officeart/2005/8/layout/venn2"/>
    <dgm:cxn modelId="{37D83EED-D0A6-43A0-8BB3-57B5A0662CBB}" type="presParOf" srcId="{4917A307-3301-4FD2-B97D-8AC90D79B545}" destId="{3B0756C9-5812-496D-BC48-FE2FFEF3CA87}" srcOrd="1" destOrd="0" presId="urn:microsoft.com/office/officeart/2005/8/layout/venn2"/>
    <dgm:cxn modelId="{E0482D0E-CA00-42A2-B61E-E11B9BBEEBBF}" type="presParOf" srcId="{B2D25E93-C80B-47E2-B5D7-49368BE5A8AB}" destId="{0D204B89-FD86-4F32-A096-462F3BAB2631}" srcOrd="2" destOrd="0" presId="urn:microsoft.com/office/officeart/2005/8/layout/venn2"/>
    <dgm:cxn modelId="{568664F3-784C-46F8-8177-82A4C82B7313}" type="presParOf" srcId="{0D204B89-FD86-4F32-A096-462F3BAB2631}" destId="{DDE39FC6-95BC-437F-89B9-60A14EEFC9AB}" srcOrd="0" destOrd="0" presId="urn:microsoft.com/office/officeart/2005/8/layout/venn2"/>
    <dgm:cxn modelId="{54ADA34C-25F8-46CD-9DC1-71093EAAD937}" type="presParOf" srcId="{0D204B89-FD86-4F32-A096-462F3BAB2631}" destId="{E04229C9-5F6B-4FEE-98F1-B182CF6E0541}" srcOrd="1" destOrd="0" presId="urn:microsoft.com/office/officeart/2005/8/layout/venn2"/>
    <dgm:cxn modelId="{CBC4F49B-D2F2-4776-8977-64730713CD7C}" type="presParOf" srcId="{B2D25E93-C80B-47E2-B5D7-49368BE5A8AB}" destId="{7916C100-3D08-4B7F-9C30-674D05D8A60D}" srcOrd="3" destOrd="0" presId="urn:microsoft.com/office/officeart/2005/8/layout/venn2"/>
    <dgm:cxn modelId="{8D363DC2-D068-415E-8E0F-8DB868B9ECF8}" type="presParOf" srcId="{7916C100-3D08-4B7F-9C30-674D05D8A60D}" destId="{2C4C13BC-F831-4B23-8449-51C8B4AC3AD0}" srcOrd="0" destOrd="0" presId="urn:microsoft.com/office/officeart/2005/8/layout/venn2"/>
    <dgm:cxn modelId="{FEF61726-0047-4795-A1AB-F986F5FBFA88}" type="presParOf" srcId="{7916C100-3D08-4B7F-9C30-674D05D8A60D}" destId="{70F0E525-D581-4B4F-92D4-3824E66016C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1CB25-C5AB-4C17-B24E-020ECC215358}">
      <dsp:nvSpPr>
        <dsp:cNvPr id="0" name=""/>
        <dsp:cNvSpPr/>
      </dsp:nvSpPr>
      <dsp:spPr>
        <a:xfrm>
          <a:off x="1356219" y="175084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Narcotráfico</a:t>
          </a:r>
        </a:p>
      </dsp:txBody>
      <dsp:txXfrm>
        <a:off x="1356219" y="175084"/>
        <a:ext cx="2461080" cy="769087"/>
      </dsp:txXfrm>
    </dsp:sp>
    <dsp:sp modelId="{5A7E68D1-C693-492A-9A90-783737C7FAAE}">
      <dsp:nvSpPr>
        <dsp:cNvPr id="0" name=""/>
        <dsp:cNvSpPr/>
      </dsp:nvSpPr>
      <dsp:spPr>
        <a:xfrm>
          <a:off x="1253674" y="63994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7000" r="-5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09186-791C-497B-AB86-4564D5E84111}">
      <dsp:nvSpPr>
        <dsp:cNvPr id="0" name=""/>
        <dsp:cNvSpPr/>
      </dsp:nvSpPr>
      <dsp:spPr>
        <a:xfrm>
          <a:off x="4039724" y="175084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Contrabando</a:t>
          </a:r>
        </a:p>
      </dsp:txBody>
      <dsp:txXfrm>
        <a:off x="4039724" y="175084"/>
        <a:ext cx="2461080" cy="769087"/>
      </dsp:txXfrm>
    </dsp:sp>
    <dsp:sp modelId="{6FE7A966-C028-4A6B-8AEF-20CA57F6C868}">
      <dsp:nvSpPr>
        <dsp:cNvPr id="0" name=""/>
        <dsp:cNvSpPr/>
      </dsp:nvSpPr>
      <dsp:spPr>
        <a:xfrm>
          <a:off x="3937179" y="63994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3000" r="-5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F86AF-A1D8-4CB5-8989-2BA00F7A85EF}">
      <dsp:nvSpPr>
        <dsp:cNvPr id="0" name=""/>
        <dsp:cNvSpPr/>
      </dsp:nvSpPr>
      <dsp:spPr>
        <a:xfrm>
          <a:off x="6723228" y="175084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Tráfico de Armas</a:t>
          </a:r>
        </a:p>
      </dsp:txBody>
      <dsp:txXfrm>
        <a:off x="6723228" y="175084"/>
        <a:ext cx="2461080" cy="769087"/>
      </dsp:txXfrm>
    </dsp:sp>
    <dsp:sp modelId="{26FE9DF4-96FF-4F4D-9C62-13E17A442252}">
      <dsp:nvSpPr>
        <dsp:cNvPr id="0" name=""/>
        <dsp:cNvSpPr/>
      </dsp:nvSpPr>
      <dsp:spPr>
        <a:xfrm>
          <a:off x="6620683" y="63994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C5F8F-24DC-4A4D-B7E2-5DD2266E2F37}">
      <dsp:nvSpPr>
        <dsp:cNvPr id="0" name=""/>
        <dsp:cNvSpPr/>
      </dsp:nvSpPr>
      <dsp:spPr>
        <a:xfrm>
          <a:off x="1356219" y="1143280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Extorsión</a:t>
          </a:r>
        </a:p>
      </dsp:txBody>
      <dsp:txXfrm>
        <a:off x="1356219" y="1143280"/>
        <a:ext cx="2461080" cy="769087"/>
      </dsp:txXfrm>
    </dsp:sp>
    <dsp:sp modelId="{5904749D-B414-46EE-86F8-C26D5A9A6602}">
      <dsp:nvSpPr>
        <dsp:cNvPr id="0" name=""/>
        <dsp:cNvSpPr/>
      </dsp:nvSpPr>
      <dsp:spPr>
        <a:xfrm>
          <a:off x="1253674" y="1032190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81000" r="-8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329BD-0B4E-48E5-883D-12FFF46B3008}">
      <dsp:nvSpPr>
        <dsp:cNvPr id="0" name=""/>
        <dsp:cNvSpPr/>
      </dsp:nvSpPr>
      <dsp:spPr>
        <a:xfrm>
          <a:off x="4039724" y="1143280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Delitos contra la administración publica</a:t>
          </a:r>
        </a:p>
      </dsp:txBody>
      <dsp:txXfrm>
        <a:off x="4039724" y="1143280"/>
        <a:ext cx="2461080" cy="769087"/>
      </dsp:txXfrm>
    </dsp:sp>
    <dsp:sp modelId="{8199A0F7-2011-42B5-A375-960EB702CD03}">
      <dsp:nvSpPr>
        <dsp:cNvPr id="0" name=""/>
        <dsp:cNvSpPr/>
      </dsp:nvSpPr>
      <dsp:spPr>
        <a:xfrm>
          <a:off x="3937179" y="1032190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52000" r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17531-FF52-4924-914F-C2F1F5A954C9}">
      <dsp:nvSpPr>
        <dsp:cNvPr id="0" name=""/>
        <dsp:cNvSpPr/>
      </dsp:nvSpPr>
      <dsp:spPr>
        <a:xfrm>
          <a:off x="6723228" y="1143280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Enriquecimiento ilícito</a:t>
          </a:r>
        </a:p>
      </dsp:txBody>
      <dsp:txXfrm>
        <a:off x="6723228" y="1143280"/>
        <a:ext cx="2461080" cy="769087"/>
      </dsp:txXfrm>
    </dsp:sp>
    <dsp:sp modelId="{614650D4-289A-4284-ACF5-E6668E698DBE}">
      <dsp:nvSpPr>
        <dsp:cNvPr id="0" name=""/>
        <dsp:cNvSpPr/>
      </dsp:nvSpPr>
      <dsp:spPr>
        <a:xfrm>
          <a:off x="6620683" y="1032190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93000" r="-9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2DA3D-D999-494C-9E0A-39F506F8BF88}">
      <dsp:nvSpPr>
        <dsp:cNvPr id="0" name=""/>
        <dsp:cNvSpPr/>
      </dsp:nvSpPr>
      <dsp:spPr>
        <a:xfrm>
          <a:off x="1356219" y="2111476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Secuestro</a:t>
          </a:r>
        </a:p>
      </dsp:txBody>
      <dsp:txXfrm>
        <a:off x="1356219" y="2111476"/>
        <a:ext cx="2461080" cy="769087"/>
      </dsp:txXfrm>
    </dsp:sp>
    <dsp:sp modelId="{CB43DD94-EEF5-4A11-814A-D05B6392BC7D}">
      <dsp:nvSpPr>
        <dsp:cNvPr id="0" name=""/>
        <dsp:cNvSpPr/>
      </dsp:nvSpPr>
      <dsp:spPr>
        <a:xfrm>
          <a:off x="1253674" y="2000386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25393-5CF9-4F95-B099-CA0FD4977E21}">
      <dsp:nvSpPr>
        <dsp:cNvPr id="0" name=""/>
        <dsp:cNvSpPr/>
      </dsp:nvSpPr>
      <dsp:spPr>
        <a:xfrm>
          <a:off x="4039724" y="2111476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Delitos contra el sistema financiero</a:t>
          </a:r>
        </a:p>
      </dsp:txBody>
      <dsp:txXfrm>
        <a:off x="4039724" y="2111476"/>
        <a:ext cx="2461080" cy="769087"/>
      </dsp:txXfrm>
    </dsp:sp>
    <dsp:sp modelId="{99E4E104-1DF9-411C-8D8C-A75F4D793F40}">
      <dsp:nvSpPr>
        <dsp:cNvPr id="0" name=""/>
        <dsp:cNvSpPr/>
      </dsp:nvSpPr>
      <dsp:spPr>
        <a:xfrm>
          <a:off x="3937179" y="2000386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l="-96000" r="-9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38A27-099D-4124-BE6C-A97BAA0A0831}">
      <dsp:nvSpPr>
        <dsp:cNvPr id="0" name=""/>
        <dsp:cNvSpPr/>
      </dsp:nvSpPr>
      <dsp:spPr>
        <a:xfrm>
          <a:off x="6723228" y="2111476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Financiación del terrorismo</a:t>
          </a:r>
        </a:p>
      </dsp:txBody>
      <dsp:txXfrm>
        <a:off x="6723228" y="2111476"/>
        <a:ext cx="2461080" cy="769087"/>
      </dsp:txXfrm>
    </dsp:sp>
    <dsp:sp modelId="{7AF4E56E-C18E-49D8-B8CF-32151CB5E384}">
      <dsp:nvSpPr>
        <dsp:cNvPr id="0" name=""/>
        <dsp:cNvSpPr/>
      </dsp:nvSpPr>
      <dsp:spPr>
        <a:xfrm>
          <a:off x="6620683" y="2000386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B3346-C187-45FC-8843-D9D3D241D208}">
      <dsp:nvSpPr>
        <dsp:cNvPr id="0" name=""/>
        <dsp:cNvSpPr/>
      </dsp:nvSpPr>
      <dsp:spPr>
        <a:xfrm>
          <a:off x="1356219" y="3079672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Tráfico de migrantes</a:t>
          </a:r>
        </a:p>
      </dsp:txBody>
      <dsp:txXfrm>
        <a:off x="1356219" y="3079672"/>
        <a:ext cx="2461080" cy="769087"/>
      </dsp:txXfrm>
    </dsp:sp>
    <dsp:sp modelId="{027125B8-C949-449E-8796-814FEEC189B4}">
      <dsp:nvSpPr>
        <dsp:cNvPr id="0" name=""/>
        <dsp:cNvSpPr/>
      </dsp:nvSpPr>
      <dsp:spPr>
        <a:xfrm>
          <a:off x="1253674" y="2968582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10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AC2B0-6C6C-422F-89A2-A4FB266B8C4B}">
      <dsp:nvSpPr>
        <dsp:cNvPr id="0" name=""/>
        <dsp:cNvSpPr/>
      </dsp:nvSpPr>
      <dsp:spPr>
        <a:xfrm>
          <a:off x="4039724" y="3079672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Rebelión </a:t>
          </a:r>
        </a:p>
      </dsp:txBody>
      <dsp:txXfrm>
        <a:off x="4039724" y="3079672"/>
        <a:ext cx="2461080" cy="769087"/>
      </dsp:txXfrm>
    </dsp:sp>
    <dsp:sp modelId="{FF75267F-13FE-4EBC-9DB4-8B8C2BAA27E0}">
      <dsp:nvSpPr>
        <dsp:cNvPr id="0" name=""/>
        <dsp:cNvSpPr/>
      </dsp:nvSpPr>
      <dsp:spPr>
        <a:xfrm>
          <a:off x="3937179" y="2968582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11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771F5F-AA89-45A8-9A5C-5E44BD1051DB}">
      <dsp:nvSpPr>
        <dsp:cNvPr id="0" name=""/>
        <dsp:cNvSpPr/>
      </dsp:nvSpPr>
      <dsp:spPr>
        <a:xfrm>
          <a:off x="6723228" y="3079672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Tráfico de menores de edad</a:t>
          </a:r>
        </a:p>
      </dsp:txBody>
      <dsp:txXfrm>
        <a:off x="6723228" y="3079672"/>
        <a:ext cx="2461080" cy="769087"/>
      </dsp:txXfrm>
    </dsp:sp>
    <dsp:sp modelId="{5B81E392-4129-45C1-BCD0-F621200A4A43}">
      <dsp:nvSpPr>
        <dsp:cNvPr id="0" name=""/>
        <dsp:cNvSpPr/>
      </dsp:nvSpPr>
      <dsp:spPr>
        <a:xfrm>
          <a:off x="6620683" y="2968582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12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7FC671-14C8-449D-8A7E-8992DE3720EC}">
      <dsp:nvSpPr>
        <dsp:cNvPr id="0" name=""/>
        <dsp:cNvSpPr/>
      </dsp:nvSpPr>
      <dsp:spPr>
        <a:xfrm>
          <a:off x="1356219" y="4047868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Concierto para delinquir</a:t>
          </a:r>
        </a:p>
      </dsp:txBody>
      <dsp:txXfrm>
        <a:off x="1356219" y="4047868"/>
        <a:ext cx="2461080" cy="769087"/>
      </dsp:txXfrm>
    </dsp:sp>
    <dsp:sp modelId="{42A67B67-ED49-433E-8EB3-5321893A2C84}">
      <dsp:nvSpPr>
        <dsp:cNvPr id="0" name=""/>
        <dsp:cNvSpPr/>
      </dsp:nvSpPr>
      <dsp:spPr>
        <a:xfrm>
          <a:off x="1253674" y="3936778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13"/>
          <a:srcRect/>
          <a:stretch>
            <a:fillRect l="-81000" r="-8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F0E3E-FE45-48C5-8003-A961E6623A22}">
      <dsp:nvSpPr>
        <dsp:cNvPr id="0" name=""/>
        <dsp:cNvSpPr/>
      </dsp:nvSpPr>
      <dsp:spPr>
        <a:xfrm>
          <a:off x="4039724" y="4047868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Trata de personas</a:t>
          </a:r>
        </a:p>
      </dsp:txBody>
      <dsp:txXfrm>
        <a:off x="4039724" y="4047868"/>
        <a:ext cx="2461080" cy="769087"/>
      </dsp:txXfrm>
    </dsp:sp>
    <dsp:sp modelId="{870FE57B-D239-48D7-B7B0-D1CA75194F8D}">
      <dsp:nvSpPr>
        <dsp:cNvPr id="0" name=""/>
        <dsp:cNvSpPr/>
      </dsp:nvSpPr>
      <dsp:spPr>
        <a:xfrm>
          <a:off x="3937179" y="3936778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14"/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3540D-1754-45E9-90E6-7BCCFBE751C3}">
      <dsp:nvSpPr>
        <dsp:cNvPr id="0" name=""/>
        <dsp:cNvSpPr/>
      </dsp:nvSpPr>
      <dsp:spPr>
        <a:xfrm>
          <a:off x="6723228" y="4047868"/>
          <a:ext cx="2461080" cy="7690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noProof="0" dirty="0"/>
            <a:t>Falsificaciones</a:t>
          </a:r>
        </a:p>
      </dsp:txBody>
      <dsp:txXfrm>
        <a:off x="6723228" y="4047868"/>
        <a:ext cx="2461080" cy="769087"/>
      </dsp:txXfrm>
    </dsp:sp>
    <dsp:sp modelId="{985E6014-1F5D-41DF-B7FD-DB067A9FD7E8}">
      <dsp:nvSpPr>
        <dsp:cNvPr id="0" name=""/>
        <dsp:cNvSpPr/>
      </dsp:nvSpPr>
      <dsp:spPr>
        <a:xfrm>
          <a:off x="6620683" y="3936778"/>
          <a:ext cx="538361" cy="807542"/>
        </a:xfrm>
        <a:prstGeom prst="rect">
          <a:avLst/>
        </a:prstGeom>
        <a:blipFill rotWithShape="1">
          <a:blip xmlns:r="http://schemas.openxmlformats.org/officeDocument/2006/relationships" r:embed="rId15"/>
          <a:srcRect/>
          <a:stretch>
            <a:fillRect l="-57000" r="-5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D5BAA-DCCB-4E62-849F-69F03DB53000}">
      <dsp:nvSpPr>
        <dsp:cNvPr id="0" name=""/>
        <dsp:cNvSpPr/>
      </dsp:nvSpPr>
      <dsp:spPr>
        <a:xfrm>
          <a:off x="-4861917" y="-620934"/>
          <a:ext cx="5790683" cy="5790683"/>
        </a:xfrm>
        <a:prstGeom prst="blockArc">
          <a:avLst>
            <a:gd name="adj1" fmla="val 18900000"/>
            <a:gd name="adj2" fmla="val 2700000"/>
            <a:gd name="adj3" fmla="val 373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CE9AF2-8D39-46E8-B0CF-27BBEE871691}">
      <dsp:nvSpPr>
        <dsp:cNvPr id="0" name=""/>
        <dsp:cNvSpPr/>
      </dsp:nvSpPr>
      <dsp:spPr>
        <a:xfrm>
          <a:off x="406393" y="392848"/>
          <a:ext cx="2975091" cy="53773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8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Clientes/Pacientes</a:t>
          </a:r>
        </a:p>
      </dsp:txBody>
      <dsp:txXfrm>
        <a:off x="406393" y="392848"/>
        <a:ext cx="2975091" cy="537735"/>
      </dsp:txXfrm>
    </dsp:sp>
    <dsp:sp modelId="{18FD65EF-81A0-4577-A8FD-A8BCBB60623B}">
      <dsp:nvSpPr>
        <dsp:cNvPr id="0" name=""/>
        <dsp:cNvSpPr/>
      </dsp:nvSpPr>
      <dsp:spPr>
        <a:xfrm>
          <a:off x="70308" y="325631"/>
          <a:ext cx="672169" cy="6721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4D92DC5-B850-4776-8714-DB56CCFFC122}">
      <dsp:nvSpPr>
        <dsp:cNvPr id="0" name=""/>
        <dsp:cNvSpPr/>
      </dsp:nvSpPr>
      <dsp:spPr>
        <a:xfrm>
          <a:off x="791718" y="1199194"/>
          <a:ext cx="2589766" cy="537735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8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Accionistas</a:t>
          </a:r>
        </a:p>
      </dsp:txBody>
      <dsp:txXfrm>
        <a:off x="791718" y="1199194"/>
        <a:ext cx="2589766" cy="537735"/>
      </dsp:txXfrm>
    </dsp:sp>
    <dsp:sp modelId="{4185734B-ED09-49DD-8FF2-8A01D7005751}">
      <dsp:nvSpPr>
        <dsp:cNvPr id="0" name=""/>
        <dsp:cNvSpPr/>
      </dsp:nvSpPr>
      <dsp:spPr>
        <a:xfrm>
          <a:off x="455633" y="1131977"/>
          <a:ext cx="672169" cy="6721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B2C986-DE4F-4B25-BC9D-C2B63BBBF499}">
      <dsp:nvSpPr>
        <dsp:cNvPr id="0" name=""/>
        <dsp:cNvSpPr/>
      </dsp:nvSpPr>
      <dsp:spPr>
        <a:xfrm>
          <a:off x="909982" y="2005539"/>
          <a:ext cx="2471502" cy="537735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8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Empleados</a:t>
          </a:r>
        </a:p>
      </dsp:txBody>
      <dsp:txXfrm>
        <a:off x="909982" y="2005539"/>
        <a:ext cx="2471502" cy="537735"/>
      </dsp:txXfrm>
    </dsp:sp>
    <dsp:sp modelId="{89F3DBE1-9F6A-4FEF-8606-417134635011}">
      <dsp:nvSpPr>
        <dsp:cNvPr id="0" name=""/>
        <dsp:cNvSpPr/>
      </dsp:nvSpPr>
      <dsp:spPr>
        <a:xfrm>
          <a:off x="573897" y="1938322"/>
          <a:ext cx="672169" cy="6721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14BD515-7068-4A3E-9AFF-DA9BD1FA80F8}">
      <dsp:nvSpPr>
        <dsp:cNvPr id="0" name=""/>
        <dsp:cNvSpPr/>
      </dsp:nvSpPr>
      <dsp:spPr>
        <a:xfrm>
          <a:off x="791718" y="2811885"/>
          <a:ext cx="2589766" cy="537735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8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Proveedores</a:t>
          </a:r>
        </a:p>
      </dsp:txBody>
      <dsp:txXfrm>
        <a:off x="791718" y="2811885"/>
        <a:ext cx="2589766" cy="537735"/>
      </dsp:txXfrm>
    </dsp:sp>
    <dsp:sp modelId="{F59DD27B-7F80-4E07-A9D9-9EA0AACC6075}">
      <dsp:nvSpPr>
        <dsp:cNvPr id="0" name=""/>
        <dsp:cNvSpPr/>
      </dsp:nvSpPr>
      <dsp:spPr>
        <a:xfrm>
          <a:off x="455633" y="2744668"/>
          <a:ext cx="672169" cy="6721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ED2F045-8A3E-4232-AE3F-62B7818629B3}">
      <dsp:nvSpPr>
        <dsp:cNvPr id="0" name=""/>
        <dsp:cNvSpPr/>
      </dsp:nvSpPr>
      <dsp:spPr>
        <a:xfrm>
          <a:off x="406393" y="3618230"/>
          <a:ext cx="2975091" cy="537735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82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latin typeface="Myriad Pro"/>
            </a:rPr>
            <a:t>Aliados estratégicos</a:t>
          </a:r>
        </a:p>
      </dsp:txBody>
      <dsp:txXfrm>
        <a:off x="406393" y="3618230"/>
        <a:ext cx="2975091" cy="537735"/>
      </dsp:txXfrm>
    </dsp:sp>
    <dsp:sp modelId="{46F9B81A-B05F-4C77-AB51-0C89ACF252EB}">
      <dsp:nvSpPr>
        <dsp:cNvPr id="0" name=""/>
        <dsp:cNvSpPr/>
      </dsp:nvSpPr>
      <dsp:spPr>
        <a:xfrm>
          <a:off x="70308" y="3551013"/>
          <a:ext cx="672169" cy="6721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D9170-1E8D-44F4-A9F9-192D3356F57C}">
      <dsp:nvSpPr>
        <dsp:cNvPr id="0" name=""/>
        <dsp:cNvSpPr/>
      </dsp:nvSpPr>
      <dsp:spPr>
        <a:xfrm>
          <a:off x="2354393" y="0"/>
          <a:ext cx="1569595" cy="1186785"/>
        </a:xfrm>
        <a:prstGeom prst="trapezoid">
          <a:avLst>
            <a:gd name="adj" fmla="val 661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/>
            <a:t>Máximo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/>
            <a:t> Órgano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/>
            <a:t> social</a:t>
          </a:r>
          <a:endParaRPr lang="es-CO" sz="1200" b="1" kern="1200" dirty="0"/>
        </a:p>
      </dsp:txBody>
      <dsp:txXfrm>
        <a:off x="2354393" y="0"/>
        <a:ext cx="1569595" cy="1186785"/>
      </dsp:txXfrm>
    </dsp:sp>
    <dsp:sp modelId="{35DF03B0-5236-4B8F-A4D4-5CEB9E71EB76}">
      <dsp:nvSpPr>
        <dsp:cNvPr id="0" name=""/>
        <dsp:cNvSpPr/>
      </dsp:nvSpPr>
      <dsp:spPr>
        <a:xfrm>
          <a:off x="1569595" y="1186785"/>
          <a:ext cx="3139190" cy="1186785"/>
        </a:xfrm>
        <a:prstGeom prst="trapezoid">
          <a:avLst>
            <a:gd name="adj" fmla="val 6612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/>
            <a:t>Representante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/>
            <a:t>Legal</a:t>
          </a:r>
          <a:endParaRPr lang="es-CO" sz="1600" b="1" kern="1200" dirty="0"/>
        </a:p>
      </dsp:txBody>
      <dsp:txXfrm>
        <a:off x="2118953" y="1186785"/>
        <a:ext cx="2040474" cy="1186785"/>
      </dsp:txXfrm>
    </dsp:sp>
    <dsp:sp modelId="{ED53FE48-4633-4F10-AD23-AD19E1BC53A5}">
      <dsp:nvSpPr>
        <dsp:cNvPr id="0" name=""/>
        <dsp:cNvSpPr/>
      </dsp:nvSpPr>
      <dsp:spPr>
        <a:xfrm>
          <a:off x="784797" y="2373571"/>
          <a:ext cx="4708786" cy="1186785"/>
        </a:xfrm>
        <a:prstGeom prst="trapezoid">
          <a:avLst>
            <a:gd name="adj" fmla="val 6612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</a:rPr>
            <a:t>Oficial de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</a:rPr>
            <a:t>Cumplimiento</a:t>
          </a:r>
        </a:p>
      </dsp:txBody>
      <dsp:txXfrm>
        <a:off x="1608835" y="2373571"/>
        <a:ext cx="3060711" cy="1186785"/>
      </dsp:txXfrm>
    </dsp:sp>
    <dsp:sp modelId="{114DB673-5AB9-4D31-B5BC-FEA428A7E62A}">
      <dsp:nvSpPr>
        <dsp:cNvPr id="0" name=""/>
        <dsp:cNvSpPr/>
      </dsp:nvSpPr>
      <dsp:spPr>
        <a:xfrm>
          <a:off x="0" y="3560357"/>
          <a:ext cx="6278381" cy="1186785"/>
        </a:xfrm>
        <a:prstGeom prst="trapezoid">
          <a:avLst>
            <a:gd name="adj" fmla="val 6612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</a:rPr>
            <a:t>Lideres de Proceso 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</a:rPr>
            <a:t>Empleados</a:t>
          </a:r>
        </a:p>
      </dsp:txBody>
      <dsp:txXfrm>
        <a:off x="1098716" y="3560357"/>
        <a:ext cx="4080948" cy="11867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439A9-AFDA-4C45-AEBC-0D49BDFE14F1}">
      <dsp:nvSpPr>
        <dsp:cNvPr id="0" name=""/>
        <dsp:cNvSpPr/>
      </dsp:nvSpPr>
      <dsp:spPr>
        <a:xfrm>
          <a:off x="0" y="83511"/>
          <a:ext cx="5141753" cy="5141753"/>
        </a:xfrm>
        <a:prstGeom prst="ellipse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Señales de Alerta</a:t>
          </a:r>
        </a:p>
      </dsp:txBody>
      <dsp:txXfrm>
        <a:off x="1852059" y="340599"/>
        <a:ext cx="1437634" cy="771262"/>
      </dsp:txXfrm>
    </dsp:sp>
    <dsp:sp modelId="{801DC55B-F6BE-444C-87DA-004022891BF1}">
      <dsp:nvSpPr>
        <dsp:cNvPr id="0" name=""/>
        <dsp:cNvSpPr/>
      </dsp:nvSpPr>
      <dsp:spPr>
        <a:xfrm>
          <a:off x="514175" y="1111862"/>
          <a:ext cx="4113402" cy="4113402"/>
        </a:xfrm>
        <a:prstGeom prst="ellipse">
          <a:avLst/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Operaciones Intentadas - ROI</a:t>
          </a:r>
        </a:p>
      </dsp:txBody>
      <dsp:txXfrm>
        <a:off x="1852059" y="1358666"/>
        <a:ext cx="1437634" cy="740412"/>
      </dsp:txXfrm>
    </dsp:sp>
    <dsp:sp modelId="{DDE39FC6-95BC-437F-89B9-60A14EEFC9AB}">
      <dsp:nvSpPr>
        <dsp:cNvPr id="0" name=""/>
        <dsp:cNvSpPr/>
      </dsp:nvSpPr>
      <dsp:spPr>
        <a:xfrm>
          <a:off x="1028350" y="2140212"/>
          <a:ext cx="3085051" cy="3085051"/>
        </a:xfrm>
        <a:prstGeom prst="ellipse">
          <a:avLst/>
        </a:prstGeom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Operaciones Inusuales - ROI</a:t>
          </a:r>
        </a:p>
      </dsp:txBody>
      <dsp:txXfrm>
        <a:off x="1852059" y="2371591"/>
        <a:ext cx="1437634" cy="694136"/>
      </dsp:txXfrm>
    </dsp:sp>
    <dsp:sp modelId="{2C4C13BC-F831-4B23-8449-51C8B4AC3AD0}">
      <dsp:nvSpPr>
        <dsp:cNvPr id="0" name=""/>
        <dsp:cNvSpPr/>
      </dsp:nvSpPr>
      <dsp:spPr>
        <a:xfrm>
          <a:off x="1542525" y="3168563"/>
          <a:ext cx="2056701" cy="2056701"/>
        </a:xfrm>
        <a:prstGeom prst="ellipse">
          <a:avLst/>
        </a:prstGeom>
        <a:solidFill>
          <a:srgbClr val="46CCF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Operaciones Sospechosas - ROS</a:t>
          </a:r>
        </a:p>
      </dsp:txBody>
      <dsp:txXfrm>
        <a:off x="1843722" y="3682738"/>
        <a:ext cx="1454307" cy="1028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1D3AD-0013-44BE-BBED-CE8F192A7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B64958-A214-45A0-8EFC-541E23043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3F5650-51F6-4ABD-B4B2-5E8D526C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BB0A4-B0C5-408A-A4E1-4FB6F910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B08E3E-166D-4FC7-BDE6-DDF2AF7A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773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D2027-F9A2-4A48-9D70-57D5AD57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652DBD-83D7-4CCF-8E35-AC67191C7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8CE20D-5CEB-462C-96CB-67E2BB92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6DA013-D156-47D0-8370-FB27A085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8CEDA5-FE43-4DF2-89BA-76FC2B7A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64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92A3CC3-5BA6-4093-BF82-1286E01F3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0CE2E3-7662-4802-A8A0-000D4F7F0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21E929-30BA-4847-9779-FC7021B0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550E4-2072-472B-80B0-7A4E779C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6A607-59FD-4B1E-87B2-9E84FF64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269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1356360" y="1901190"/>
            <a:ext cx="1980000" cy="1980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356360" y="4279265"/>
            <a:ext cx="1980000" cy="1980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5E81DD9B-D995-4873-9379-170B9C65E5B6}"/>
              </a:ext>
            </a:extLst>
          </p:cNvPr>
          <p:cNvSpPr/>
          <p:nvPr userDrawn="1"/>
        </p:nvSpPr>
        <p:spPr>
          <a:xfrm>
            <a:off x="5394000" y="0"/>
            <a:ext cx="1404000" cy="85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927D29-7B80-4C4D-9B85-29BF9A34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3DC5132-9E0B-4196-B150-989A159D7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450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6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75019" y="1390918"/>
            <a:ext cx="6212869" cy="3572968"/>
          </a:xfrm>
          <a:custGeom>
            <a:avLst/>
            <a:gdLst>
              <a:gd name="connsiteX0" fmla="*/ 0 w 4768417"/>
              <a:gd name="connsiteY0" fmla="*/ 0 h 2742276"/>
              <a:gd name="connsiteX1" fmla="*/ 4768417 w 4768417"/>
              <a:gd name="connsiteY1" fmla="*/ 0 h 2742276"/>
              <a:gd name="connsiteX2" fmla="*/ 4768417 w 4768417"/>
              <a:gd name="connsiteY2" fmla="*/ 2742276 h 2742276"/>
              <a:gd name="connsiteX3" fmla="*/ 0 w 4768417"/>
              <a:gd name="connsiteY3" fmla="*/ 2742276 h 274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8417" h="2742276">
                <a:moveTo>
                  <a:pt x="0" y="0"/>
                </a:moveTo>
                <a:lnTo>
                  <a:pt x="4768417" y="0"/>
                </a:lnTo>
                <a:lnTo>
                  <a:pt x="4768417" y="2742276"/>
                </a:lnTo>
                <a:lnTo>
                  <a:pt x="0" y="27422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7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pto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6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/>
          <a:lstStyle/>
          <a:p>
            <a:endParaRPr lang="es-CO"/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2128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Rounded Rectangle 8"/>
          <p:cNvSpPr/>
          <p:nvPr userDrawn="1"/>
        </p:nvSpPr>
        <p:spPr>
          <a:xfrm>
            <a:off x="5394000" y="0"/>
            <a:ext cx="1404000" cy="85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22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0E9E46-55B4-42E4-A546-AA3F969F8B6D}"/>
              </a:ext>
            </a:extLst>
          </p:cNvPr>
          <p:cNvSpPr/>
          <p:nvPr userDrawn="1"/>
        </p:nvSpPr>
        <p:spPr>
          <a:xfrm>
            <a:off x="144780" y="148590"/>
            <a:ext cx="11902440" cy="6560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FB967-0581-4346-9CD3-A561F10F1176}"/>
              </a:ext>
            </a:extLst>
          </p:cNvPr>
          <p:cNvSpPr/>
          <p:nvPr userDrawn="1"/>
        </p:nvSpPr>
        <p:spPr>
          <a:xfrm>
            <a:off x="11193779" y="141168"/>
            <a:ext cx="720000" cy="262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AC49-6886-417A-B1B4-8D51289EC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F37-7851-449C-954A-4648488924EA}" type="datetime1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51B52-2C72-4F1A-95A3-BC28FB99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D4D2-A4D4-457B-992F-B7173660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159" y="135136"/>
            <a:ext cx="559979" cy="274955"/>
          </a:xfrm>
        </p:spPr>
        <p:txBody>
          <a:bodyPr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DCCD5-7A27-4A07-81D3-411B661C71A7}"/>
              </a:ext>
            </a:extLst>
          </p:cNvPr>
          <p:cNvSpPr txBox="1"/>
          <p:nvPr userDrawn="1"/>
        </p:nvSpPr>
        <p:spPr>
          <a:xfrm>
            <a:off x="11237030" y="14950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1000" dirty="0">
                <a:solidFill>
                  <a:schemeClr val="bg2"/>
                </a:solidFill>
              </a:rPr>
              <a:t>page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9143A3-85A2-4DD6-8002-6900D83126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405" y="1658938"/>
            <a:ext cx="10791190" cy="2455862"/>
          </a:xfrm>
        </p:spPr>
        <p:txBody>
          <a:bodyPr/>
          <a:lstStyle/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F51C49-0036-4204-9B57-95AAC2F1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60" y="395724"/>
            <a:ext cx="10515600" cy="98603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A47D85-81C8-43FF-9C42-3F48D6FDA7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960" y="11588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25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E7D8AE-3462-4966-B3E7-37404CCF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DEB8E7-4ACE-4AE1-B562-ECB9B7D7E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7328FF-0C21-440A-8725-7A0EED5A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17808-1319-45D0-AE0F-00A5D1C04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53078E-7FF7-41D9-9909-315C0629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25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E97AE-A529-44AC-BF32-69C7379E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FC488C-0606-44F4-8BE8-09E14AB0D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8B13E5-CF05-4165-A9E1-E032684C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515EA9-7D59-475A-895B-E66F03E4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33B50C-90C1-4DA4-8268-53FA5FF8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306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059F6-64CD-4DCD-9796-34B6C094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0BA957-F4A8-43C6-9B46-060D78ECD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532A26-AEDE-48BD-A3EA-250BE39C1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9502BC-EF06-4B98-AEDF-CA388A3A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845EF6-2F41-494E-AAD3-6C79F1C5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9D5274-15C6-4628-B314-0F63C3E5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497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1DB25-AF7F-473B-8586-0B687E7E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6F93CA-035B-48B0-B67C-B609262C9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BFC085-22E1-49DE-B025-2826DFF2C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EE601F-2751-49CF-9C9C-084CCAFB3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0C61B-A3B1-4B56-ADDC-C7D6F5D5E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14DBBE-8097-49F4-A03B-C117AF88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92DB13-9FD0-4B58-8D33-38A97A83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4D519B-C5F1-4718-9764-66C0CD92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415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189AE-BC16-4E3E-86C7-67A31833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EDFD04-2BDB-4E20-B67E-028C3D6B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00D7432-2113-4458-AD0A-FFB4405B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EADFA94-0A94-4463-A97A-E9E06B37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927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D73B86A-0CAC-4781-B5F0-2C85F16A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06DD79-5E7F-431E-83C0-9792C884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527D4E-62FE-4AC7-AD3A-9A419BD5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391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94AB3-0FF4-4715-93FC-FEA22F7B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EF3DB4-63FC-4297-8C09-79E923687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1A760E-D5F6-492D-B638-F21B49E43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288C30-0603-4F41-A631-AC7A12E3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639331-9D89-478E-B38C-8521EDC7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F9548B-6C59-4266-A6FC-9A87101E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799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2EF78-44B0-45AD-907C-16C83FF2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CDF658-3F68-4A43-9BFB-0C4C98131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1393B5-1B7E-48AF-BD3C-470AC08D2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85DA89-D2EE-48F6-B855-928D88FC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9B6E6A-90EC-4A6E-A45A-648AF984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709EBA-2714-486F-8962-4E01012C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767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522A5D-B4BB-4958-ACA9-65C459F3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029309-2445-43FA-82D4-9A9F77331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4E572B-00DC-4B2A-B641-A8EA69A3F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905B3-A291-473B-920B-BFFB6C2B7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A69D55-63D1-420F-8005-3235C79A3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658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emf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jp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3.png"/><Relationship Id="rId18" Type="http://schemas.microsoft.com/office/2007/relationships/hdphoto" Target="../media/hdphoto6.wdp"/><Relationship Id="rId26" Type="http://schemas.openxmlformats.org/officeDocument/2006/relationships/image" Target="../media/image2.jpg"/><Relationship Id="rId3" Type="http://schemas.openxmlformats.org/officeDocument/2006/relationships/diagramData" Target="../diagrams/data4.xml"/><Relationship Id="rId21" Type="http://schemas.microsoft.com/office/2007/relationships/hdphoto" Target="../media/hdphoto7.wdp"/><Relationship Id="rId7" Type="http://schemas.microsoft.com/office/2007/relationships/diagramDrawing" Target="../diagrams/drawing4.xml"/><Relationship Id="rId12" Type="http://schemas.microsoft.com/office/2007/relationships/hdphoto" Target="../media/hdphoto3.wdp"/><Relationship Id="rId17" Type="http://schemas.openxmlformats.org/officeDocument/2006/relationships/image" Target="../media/image75.png"/><Relationship Id="rId25" Type="http://schemas.microsoft.com/office/2007/relationships/hdphoto" Target="../media/hdphoto9.wdp"/><Relationship Id="rId2" Type="http://schemas.openxmlformats.org/officeDocument/2006/relationships/image" Target="../media/image4.png"/><Relationship Id="rId16" Type="http://schemas.microsoft.com/office/2007/relationships/hdphoto" Target="../media/hdphoto5.wdp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72.png"/><Relationship Id="rId24" Type="http://schemas.openxmlformats.org/officeDocument/2006/relationships/image" Target="../media/image79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74.png"/><Relationship Id="rId23" Type="http://schemas.microsoft.com/office/2007/relationships/hdphoto" Target="../media/hdphoto8.wdp"/><Relationship Id="rId10" Type="http://schemas.microsoft.com/office/2007/relationships/hdphoto" Target="../media/hdphoto2.wdp"/><Relationship Id="rId19" Type="http://schemas.openxmlformats.org/officeDocument/2006/relationships/image" Target="../media/image76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71.png"/><Relationship Id="rId14" Type="http://schemas.microsoft.com/office/2007/relationships/hdphoto" Target="../media/hdphoto4.wdp"/><Relationship Id="rId22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ujer, tabla, gente, computer&#10;&#10;Descripción generada automáticamente">
            <a:extLst>
              <a:ext uri="{FF2B5EF4-FFF2-40B4-BE49-F238E27FC236}">
                <a16:creationId xmlns:a16="http://schemas.microsoft.com/office/drawing/2014/main" id="{49D41CBF-40B4-4136-B476-513DF42E2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r="7361"/>
          <a:stretch/>
        </p:blipFill>
        <p:spPr>
          <a:xfrm>
            <a:off x="-38098" y="1"/>
            <a:ext cx="12192000" cy="6857999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F2D91540-7D30-4986-BDCF-A1A44D9486EE}"/>
              </a:ext>
            </a:extLst>
          </p:cNvPr>
          <p:cNvSpPr txBox="1"/>
          <p:nvPr/>
        </p:nvSpPr>
        <p:spPr>
          <a:xfrm>
            <a:off x="38098" y="2867508"/>
            <a:ext cx="1135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0" b="1" dirty="0">
                <a:solidFill>
                  <a:srgbClr val="002060"/>
                </a:solidFill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SARLAFT-</a:t>
            </a:r>
            <a:r>
              <a:rPr lang="es-CO" sz="8000" b="1" dirty="0">
                <a:solidFill>
                  <a:srgbClr val="92D050"/>
                </a:solidFill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s-CO" sz="5400" b="1" dirty="0">
                <a:solidFill>
                  <a:srgbClr val="92D050"/>
                </a:solidFill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Capacitación 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88" y="2082230"/>
            <a:ext cx="2771095" cy="11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9FBC106C-2703-BC41-AA3D-BA236FA59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183F0F91-630D-D94B-A6BF-2B059B1D2AB0}"/>
              </a:ext>
            </a:extLst>
          </p:cNvPr>
          <p:cNvCxnSpPr>
            <a:cxnSpLocks/>
          </p:cNvCxnSpPr>
          <p:nvPr/>
        </p:nvCxnSpPr>
        <p:spPr>
          <a:xfrm>
            <a:off x="5252936" y="31359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itle 11">
            <a:extLst>
              <a:ext uri="{FF2B5EF4-FFF2-40B4-BE49-F238E27FC236}">
                <a16:creationId xmlns:a16="http://schemas.microsoft.com/office/drawing/2014/main" id="{26063F55-0DC5-4255-9B14-71BA9AF16293}"/>
              </a:ext>
            </a:extLst>
          </p:cNvPr>
          <p:cNvSpPr txBox="1">
            <a:spLocks/>
          </p:cNvSpPr>
          <p:nvPr/>
        </p:nvSpPr>
        <p:spPr>
          <a:xfrm>
            <a:off x="2375913" y="338752"/>
            <a:ext cx="7756473" cy="8328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4000" b="1" dirty="0">
                <a:solidFill>
                  <a:srgbClr val="002649"/>
                </a:solidFill>
                <a:latin typeface="Myriad Pro" panose="020B0503030403020204" pitchFamily="34" charset="0"/>
              </a:rPr>
              <a:t>NIVELES DE RESPONSABILIDAD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677785F-A00A-439C-92A3-64CE5BD6B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678399"/>
              </p:ext>
            </p:extLst>
          </p:nvPr>
        </p:nvGraphicFramePr>
        <p:xfrm>
          <a:off x="3534358" y="1549758"/>
          <a:ext cx="6278382" cy="474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E8F6E9A7-CDC9-4F53-B684-BA8FBFD541CE}"/>
              </a:ext>
            </a:extLst>
          </p:cNvPr>
          <p:cNvSpPr txBox="1"/>
          <p:nvPr/>
        </p:nvSpPr>
        <p:spPr>
          <a:xfrm rot="18276990">
            <a:off x="3095332" y="4153466"/>
            <a:ext cx="263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Auditoria Interna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4D537B-54E6-4B63-82B8-DC0E8DB43E02}"/>
              </a:ext>
            </a:extLst>
          </p:cNvPr>
          <p:cNvSpPr txBox="1"/>
          <p:nvPr/>
        </p:nvSpPr>
        <p:spPr>
          <a:xfrm rot="3546461">
            <a:off x="7288433" y="3188869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Revisoría Fiscal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BF01AD8-72F1-408E-9A4E-5983C9DDACCA}"/>
              </a:ext>
            </a:extLst>
          </p:cNvPr>
          <p:cNvGrpSpPr/>
          <p:nvPr/>
        </p:nvGrpSpPr>
        <p:grpSpPr>
          <a:xfrm>
            <a:off x="2983801" y="1908646"/>
            <a:ext cx="2742276" cy="707886"/>
            <a:chOff x="2983801" y="1908646"/>
            <a:chExt cx="2742276" cy="707886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B9ECDF7-AE7E-4B42-AB97-44956AFBF54E}"/>
                </a:ext>
              </a:extLst>
            </p:cNvPr>
            <p:cNvSpPr txBox="1"/>
            <p:nvPr/>
          </p:nvSpPr>
          <p:spPr>
            <a:xfrm>
              <a:off x="2983801" y="1908646"/>
              <a:ext cx="2144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rgbClr val="0486BA"/>
                  </a:solidFill>
                </a:rPr>
                <a:t>Aprobación</a:t>
              </a:r>
            </a:p>
            <a:p>
              <a:r>
                <a:rPr lang="es-CO" sz="1600" dirty="0"/>
                <a:t>(Mayor compromiso)</a:t>
              </a:r>
            </a:p>
          </p:txBody>
        </p: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77ECAD5E-6002-4CBE-9463-0E41F280C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0221" y="2334074"/>
              <a:ext cx="7758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7AFB9BB-B412-4EE5-BADA-7B0BAF090C0D}"/>
              </a:ext>
            </a:extLst>
          </p:cNvPr>
          <p:cNvGrpSpPr/>
          <p:nvPr/>
        </p:nvGrpSpPr>
        <p:grpSpPr>
          <a:xfrm>
            <a:off x="1631566" y="2958036"/>
            <a:ext cx="3314265" cy="1169551"/>
            <a:chOff x="1938671" y="2958037"/>
            <a:chExt cx="3638448" cy="1169551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E0E611C-D5FE-44DD-9621-05C54C53987E}"/>
                </a:ext>
              </a:extLst>
            </p:cNvPr>
            <p:cNvSpPr txBox="1"/>
            <p:nvPr/>
          </p:nvSpPr>
          <p:spPr>
            <a:xfrm>
              <a:off x="1938671" y="2958037"/>
              <a:ext cx="211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rgbClr val="0486BA"/>
                  </a:solidFill>
                </a:rPr>
                <a:t>Acompañamiento y </a:t>
              </a:r>
            </a:p>
            <a:p>
              <a:pPr algn="ctr"/>
              <a:r>
                <a:rPr lang="es-CO" b="1" dirty="0">
                  <a:solidFill>
                    <a:srgbClr val="0486BA"/>
                  </a:solidFill>
                </a:rPr>
                <a:t>recursos</a:t>
              </a:r>
            </a:p>
            <a:p>
              <a:r>
                <a:rPr lang="es-CO" sz="1600" dirty="0"/>
                <a:t>(Principal ejecutor)</a:t>
              </a:r>
            </a:p>
          </p:txBody>
        </p: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7A0F6D88-6EA3-40DD-AC90-E062B99D84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5878" y="3296529"/>
              <a:ext cx="15212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0D982AFA-67F1-4658-A251-685AF71371B1}"/>
              </a:ext>
            </a:extLst>
          </p:cNvPr>
          <p:cNvGrpSpPr/>
          <p:nvPr/>
        </p:nvGrpSpPr>
        <p:grpSpPr>
          <a:xfrm>
            <a:off x="527389" y="4774194"/>
            <a:ext cx="3212098" cy="861774"/>
            <a:chOff x="527389" y="4774194"/>
            <a:chExt cx="3212098" cy="861774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B1D2E39-D1A5-41F6-AD25-C73BB0585EED}"/>
                </a:ext>
              </a:extLst>
            </p:cNvPr>
            <p:cNvSpPr txBox="1"/>
            <p:nvPr/>
          </p:nvSpPr>
          <p:spPr>
            <a:xfrm>
              <a:off x="527389" y="4774194"/>
              <a:ext cx="2456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rgbClr val="0486BA"/>
                  </a:solidFill>
                </a:rPr>
                <a:t>Ejecutores de procesos</a:t>
              </a:r>
            </a:p>
            <a:p>
              <a:r>
                <a:rPr lang="es-CO" sz="1600" dirty="0"/>
                <a:t>(Obligados a cumplir con SARLAFT)</a:t>
              </a:r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0EBC417F-4152-4180-8D76-3C1BC88BCB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7911" y="5333561"/>
              <a:ext cx="9015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EFFCB3F-9CF3-46F3-B9DE-52B7E9319006}"/>
              </a:ext>
            </a:extLst>
          </p:cNvPr>
          <p:cNvGrpSpPr/>
          <p:nvPr/>
        </p:nvGrpSpPr>
        <p:grpSpPr>
          <a:xfrm>
            <a:off x="8623808" y="3882351"/>
            <a:ext cx="3317550" cy="892552"/>
            <a:chOff x="7997143" y="3819156"/>
            <a:chExt cx="3317550" cy="892552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2BF5274-B58C-46A9-B8F7-6B6C9EE49FF7}"/>
                </a:ext>
              </a:extLst>
            </p:cNvPr>
            <p:cNvSpPr txBox="1"/>
            <p:nvPr/>
          </p:nvSpPr>
          <p:spPr>
            <a:xfrm>
              <a:off x="8721960" y="3819156"/>
              <a:ext cx="2592733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CO" sz="2000" b="1" dirty="0">
                  <a:solidFill>
                    <a:srgbClr val="0486BA"/>
                  </a:solidFill>
                </a:rPr>
                <a:t>Seguimiento</a:t>
              </a:r>
            </a:p>
            <a:p>
              <a:r>
                <a:rPr lang="es-CO" sz="1600" dirty="0"/>
                <a:t>(Mas capacitado y conocedor de LA/FT/FPADM)</a:t>
              </a:r>
              <a:endParaRPr lang="es-CO" sz="1600" dirty="0">
                <a:ea typeface="Open Sans"/>
                <a:cs typeface="Open Sans"/>
              </a:endParaRP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38DBCBD2-368D-4834-AE32-C9D5A2273164}"/>
                </a:ext>
              </a:extLst>
            </p:cNvPr>
            <p:cNvCxnSpPr>
              <a:cxnSpLocks/>
            </p:cNvCxnSpPr>
            <p:nvPr/>
          </p:nvCxnSpPr>
          <p:spPr>
            <a:xfrm>
              <a:off x="7997143" y="4307911"/>
              <a:ext cx="7023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653B540C-1880-4EBA-8F07-734EAE5C5E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5FEDD24E-8531-48FA-988E-4D6194E269FA}"/>
              </a:ext>
            </a:extLst>
          </p:cNvPr>
          <p:cNvSpPr/>
          <p:nvPr/>
        </p:nvSpPr>
        <p:spPr>
          <a:xfrm>
            <a:off x="0" y="1159123"/>
            <a:ext cx="12192000" cy="5104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FBC106C-2703-BC41-AA3D-BA236FA59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183F0F91-630D-D94B-A6BF-2B059B1D2AB0}"/>
              </a:ext>
            </a:extLst>
          </p:cNvPr>
          <p:cNvCxnSpPr>
            <a:cxnSpLocks/>
          </p:cNvCxnSpPr>
          <p:nvPr/>
        </p:nvCxnSpPr>
        <p:spPr>
          <a:xfrm>
            <a:off x="5252936" y="31359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4" name="1 Grupo">
            <a:extLst>
              <a:ext uri="{FF2B5EF4-FFF2-40B4-BE49-F238E27FC236}">
                <a16:creationId xmlns:a16="http://schemas.microsoft.com/office/drawing/2014/main" id="{2C84B706-7E26-4D92-B758-0172535AE95F}"/>
              </a:ext>
            </a:extLst>
          </p:cNvPr>
          <p:cNvGrpSpPr/>
          <p:nvPr/>
        </p:nvGrpSpPr>
        <p:grpSpPr>
          <a:xfrm>
            <a:off x="5638800" y="3139888"/>
            <a:ext cx="6278335" cy="2180258"/>
            <a:chOff x="5638800" y="3139888"/>
            <a:chExt cx="6278335" cy="2180258"/>
          </a:xfrm>
        </p:grpSpPr>
        <p:pic>
          <p:nvPicPr>
            <p:cNvPr id="35" name="Picture 2" descr=".">
              <a:extLst>
                <a:ext uri="{FF2B5EF4-FFF2-40B4-BE49-F238E27FC236}">
                  <a16:creationId xmlns:a16="http://schemas.microsoft.com/office/drawing/2014/main" id="{72425C6B-A796-4A70-9023-D8D664BA8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6" t="26262" r="7073" b="10780"/>
            <a:stretch/>
          </p:blipFill>
          <p:spPr bwMode="auto">
            <a:xfrm>
              <a:off x="5638800" y="3139888"/>
              <a:ext cx="6278335" cy="2180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1F65A312-6494-4520-AD44-87C085D33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777" y="4281054"/>
              <a:ext cx="6172200" cy="976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D5C0DC7-8291-4CE9-A80F-F1D5CB2D9E2E}"/>
              </a:ext>
            </a:extLst>
          </p:cNvPr>
          <p:cNvSpPr/>
          <p:nvPr/>
        </p:nvSpPr>
        <p:spPr>
          <a:xfrm>
            <a:off x="5690777" y="4303693"/>
            <a:ext cx="19050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Implementar, administrar y verificar el cumplimiento del </a:t>
            </a:r>
            <a:r>
              <a:rPr lang="es-CO" sz="14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</a:rPr>
              <a:t>SARLAFT</a:t>
            </a:r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8FCE7993-578C-4738-BF81-90550B8BA9A8}"/>
              </a:ext>
            </a:extLst>
          </p:cNvPr>
          <p:cNvSpPr/>
          <p:nvPr/>
        </p:nvSpPr>
        <p:spPr>
          <a:xfrm>
            <a:off x="7976777" y="4356557"/>
            <a:ext cx="1752600" cy="738664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Estar atento a cualquier </a:t>
            </a:r>
            <a:r>
              <a:rPr lang="es-CO" sz="1400" b="1" dirty="0">
                <a:solidFill>
                  <a:srgbClr val="FF5050"/>
                </a:solidFill>
                <a:latin typeface="Myriad Pro" panose="020B0503030403020204" pitchFamily="34" charset="0"/>
              </a:rPr>
              <a:t>señal de alerta – ROI</a:t>
            </a: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C2F439D9-EF57-421D-B359-0A42773AC106}"/>
              </a:ext>
            </a:extLst>
          </p:cNvPr>
          <p:cNvSpPr/>
          <p:nvPr/>
        </p:nvSpPr>
        <p:spPr>
          <a:xfrm>
            <a:off x="10186577" y="4303693"/>
            <a:ext cx="1676400" cy="954107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Reportar a la UIAF las </a:t>
            </a:r>
            <a:r>
              <a:rPr lang="es-CO" sz="1400" b="1" dirty="0">
                <a:solidFill>
                  <a:srgbClr val="CC9900"/>
                </a:solidFill>
                <a:latin typeface="Myriad Pro" panose="020B0503030403020204" pitchFamily="34" charset="0"/>
              </a:rPr>
              <a:t>Operaciones Sospechosas (ROS).</a:t>
            </a:r>
          </a:p>
        </p:txBody>
      </p:sp>
      <p:pic>
        <p:nvPicPr>
          <p:cNvPr id="40" name="Picture 8" descr="iMac-Mask.png">
            <a:extLst>
              <a:ext uri="{FF2B5EF4-FFF2-40B4-BE49-F238E27FC236}">
                <a16:creationId xmlns:a16="http://schemas.microsoft.com/office/drawing/2014/main" id="{BB4FDEA3-FAAC-489C-8664-D4A607CC4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637"/>
            <a:ext cx="5564094" cy="5239665"/>
          </a:xfrm>
          <a:prstGeom prst="rect">
            <a:avLst/>
          </a:prstGeom>
        </p:spPr>
      </p:pic>
      <p:sp>
        <p:nvSpPr>
          <p:cNvPr id="41" name="Rectangle 36">
            <a:extLst>
              <a:ext uri="{FF2B5EF4-FFF2-40B4-BE49-F238E27FC236}">
                <a16:creationId xmlns:a16="http://schemas.microsoft.com/office/drawing/2014/main" id="{91E2DFB6-FF50-4C2C-871D-95AEBA795183}"/>
              </a:ext>
            </a:extLst>
          </p:cNvPr>
          <p:cNvSpPr/>
          <p:nvPr/>
        </p:nvSpPr>
        <p:spPr>
          <a:xfrm>
            <a:off x="5690776" y="1572161"/>
            <a:ext cx="622635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Es el colaborador de </a:t>
            </a:r>
            <a:r>
              <a:rPr lang="es-CO" sz="2000" b="1" dirty="0">
                <a:solidFill>
                  <a:srgbClr val="92D050"/>
                </a:solidFill>
                <a:latin typeface="Myriad Pro" panose="020B0503030403020204" pitchFamily="34" charset="0"/>
              </a:rPr>
              <a:t>HOSPITAL SAN RAFAEL DE ZARZAL </a:t>
            </a: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encargado de administrar el sistema y verificar el cumplimiento de los lineamientos en materia de LA/FT/FPADM descritos en el manual. </a:t>
            </a:r>
          </a:p>
        </p:txBody>
      </p: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F1B56D32-2AF5-48FD-B834-E9D853F7DA05}"/>
              </a:ext>
            </a:extLst>
          </p:cNvPr>
          <p:cNvCxnSpPr>
            <a:cxnSpLocks/>
          </p:cNvCxnSpPr>
          <p:nvPr/>
        </p:nvCxnSpPr>
        <p:spPr>
          <a:xfrm>
            <a:off x="5540829" y="2057400"/>
            <a:ext cx="21771" cy="2667000"/>
          </a:xfrm>
          <a:prstGeom prst="line">
            <a:avLst/>
          </a:prstGeom>
          <a:ln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Rectangle 36">
            <a:extLst>
              <a:ext uri="{FF2B5EF4-FFF2-40B4-BE49-F238E27FC236}">
                <a16:creationId xmlns:a16="http://schemas.microsoft.com/office/drawing/2014/main" id="{28DB01F6-1E32-4B01-A75F-9C774D5E6F49}"/>
              </a:ext>
            </a:extLst>
          </p:cNvPr>
          <p:cNvSpPr/>
          <p:nvPr/>
        </p:nvSpPr>
        <p:spPr>
          <a:xfrm>
            <a:off x="211678" y="6187875"/>
            <a:ext cx="738908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rgbClr val="002060"/>
                </a:solidFill>
                <a:latin typeface="Myriad Pro" panose="020B0503030403020204" pitchFamily="34" charset="0"/>
              </a:rPr>
              <a:t>EDILBERTO RIVADENEIRA- Oficial de cumplimiento </a:t>
            </a:r>
          </a:p>
        </p:txBody>
      </p:sp>
      <p:pic>
        <p:nvPicPr>
          <p:cNvPr id="44" name="Picture 2" descr="Empresas exigen nuevas destrezas para cargos ejecutivos - Revista  Estrategia &amp; Negocios">
            <a:extLst>
              <a:ext uri="{FF2B5EF4-FFF2-40B4-BE49-F238E27FC236}">
                <a16:creationId xmlns:a16="http://schemas.microsoft.com/office/drawing/2014/main" id="{11FD01F7-C718-42A9-83A9-4CDAB23FA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2"/>
          <a:stretch/>
        </p:blipFill>
        <p:spPr bwMode="auto">
          <a:xfrm>
            <a:off x="216854" y="1676400"/>
            <a:ext cx="4964746" cy="304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itle 11">
            <a:extLst>
              <a:ext uri="{FF2B5EF4-FFF2-40B4-BE49-F238E27FC236}">
                <a16:creationId xmlns:a16="http://schemas.microsoft.com/office/drawing/2014/main" id="{64E30699-C610-4A4B-9191-CF12FD6A1714}"/>
              </a:ext>
            </a:extLst>
          </p:cNvPr>
          <p:cNvSpPr txBox="1">
            <a:spLocks/>
          </p:cNvSpPr>
          <p:nvPr/>
        </p:nvSpPr>
        <p:spPr>
          <a:xfrm>
            <a:off x="2217763" y="154906"/>
            <a:ext cx="7756473" cy="8328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4000" b="1" dirty="0">
                <a:solidFill>
                  <a:srgbClr val="002649"/>
                </a:solidFill>
                <a:latin typeface="Myriad Pro" panose="020B0503030403020204" pitchFamily="34" charset="0"/>
              </a:rPr>
              <a:t>OFICIAL DE CUMPLIMIENTO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DDD48A8-A297-4E56-A20A-F1397B008D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6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 txBox="1">
            <a:spLocks/>
          </p:cNvSpPr>
          <p:nvPr/>
        </p:nvSpPr>
        <p:spPr>
          <a:xfrm>
            <a:off x="-609600" y="179816"/>
            <a:ext cx="10515600" cy="884555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600" b="1" dirty="0">
                <a:solidFill>
                  <a:srgbClr val="002649"/>
                </a:solidFill>
                <a:latin typeface="Myriad Pro" panose="020B0503030403020204" pitchFamily="34" charset="0"/>
              </a:rPr>
              <a:t>RESPONSABILIDADES DE LOS LIDERES DE PROCESOS </a:t>
            </a:r>
            <a:endParaRPr lang="en-US" sz="3600" b="1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98" name="Picture 2" descr="Inglés y francés, los idiomas que amplían las posibilidades laborales para  los nuevos ejecutivos - Noticias Santander">
            <a:extLst>
              <a:ext uri="{FF2B5EF4-FFF2-40B4-BE49-F238E27FC236}">
                <a16:creationId xmlns:a16="http://schemas.microsoft.com/office/drawing/2014/main" id="{633F6025-6495-4382-A0BB-F9CA0086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25" y="1828799"/>
            <a:ext cx="3608347" cy="312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ector recto 8">
            <a:extLst>
              <a:ext uri="{FF2B5EF4-FFF2-40B4-BE49-F238E27FC236}">
                <a16:creationId xmlns:a16="http://schemas.microsoft.com/office/drawing/2014/main" id="{0D5E17A1-6E36-4FA1-B99C-3CE552775252}"/>
              </a:ext>
            </a:extLst>
          </p:cNvPr>
          <p:cNvSpPr/>
          <p:nvPr/>
        </p:nvSpPr>
        <p:spPr>
          <a:xfrm>
            <a:off x="4963708" y="1523999"/>
            <a:ext cx="6502401" cy="1"/>
          </a:xfrm>
          <a:prstGeom prst="line">
            <a:avLst/>
          </a:prstGeom>
        </p:spPr>
        <p:style>
          <a:lnRef idx="2">
            <a:schemeClr val="accent6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Conector recto 13">
            <a:extLst>
              <a:ext uri="{FF2B5EF4-FFF2-40B4-BE49-F238E27FC236}">
                <a16:creationId xmlns:a16="http://schemas.microsoft.com/office/drawing/2014/main" id="{4B4DCEB9-59C7-4247-A08A-162AA63A1231}"/>
              </a:ext>
            </a:extLst>
          </p:cNvPr>
          <p:cNvSpPr/>
          <p:nvPr/>
        </p:nvSpPr>
        <p:spPr>
          <a:xfrm>
            <a:off x="4986249" y="2307608"/>
            <a:ext cx="6502400" cy="0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Conector recto 18">
            <a:extLst>
              <a:ext uri="{FF2B5EF4-FFF2-40B4-BE49-F238E27FC236}">
                <a16:creationId xmlns:a16="http://schemas.microsoft.com/office/drawing/2014/main" id="{DA8430BC-969F-4A87-9CFE-C3AF319021A3}"/>
              </a:ext>
            </a:extLst>
          </p:cNvPr>
          <p:cNvSpPr/>
          <p:nvPr/>
        </p:nvSpPr>
        <p:spPr>
          <a:xfrm>
            <a:off x="4963709" y="3124200"/>
            <a:ext cx="6502400" cy="0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Conector recto 20">
            <a:extLst>
              <a:ext uri="{FF2B5EF4-FFF2-40B4-BE49-F238E27FC236}">
                <a16:creationId xmlns:a16="http://schemas.microsoft.com/office/drawing/2014/main" id="{C62ED805-C272-4C61-A702-5A801C93994C}"/>
              </a:ext>
            </a:extLst>
          </p:cNvPr>
          <p:cNvSpPr/>
          <p:nvPr/>
        </p:nvSpPr>
        <p:spPr>
          <a:xfrm>
            <a:off x="4963709" y="4038600"/>
            <a:ext cx="6502400" cy="0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Conector recto 22">
            <a:extLst>
              <a:ext uri="{FF2B5EF4-FFF2-40B4-BE49-F238E27FC236}">
                <a16:creationId xmlns:a16="http://schemas.microsoft.com/office/drawing/2014/main" id="{48807D48-DFEA-4E09-AA75-39FABAA12835}"/>
              </a:ext>
            </a:extLst>
          </p:cNvPr>
          <p:cNvSpPr/>
          <p:nvPr/>
        </p:nvSpPr>
        <p:spPr>
          <a:xfrm>
            <a:off x="4963709" y="4724400"/>
            <a:ext cx="6502400" cy="0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Conector recto 25">
            <a:extLst>
              <a:ext uri="{FF2B5EF4-FFF2-40B4-BE49-F238E27FC236}">
                <a16:creationId xmlns:a16="http://schemas.microsoft.com/office/drawing/2014/main" id="{47D16AD4-0CEA-4F69-897A-24B7BE6DE4EC}"/>
              </a:ext>
            </a:extLst>
          </p:cNvPr>
          <p:cNvSpPr/>
          <p:nvPr/>
        </p:nvSpPr>
        <p:spPr>
          <a:xfrm flipV="1">
            <a:off x="4963709" y="5334000"/>
            <a:ext cx="6419908" cy="492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E579F2AC-A773-4579-9E82-61EFDD2A20FA}"/>
              </a:ext>
            </a:extLst>
          </p:cNvPr>
          <p:cNvSpPr/>
          <p:nvPr/>
        </p:nvSpPr>
        <p:spPr>
          <a:xfrm>
            <a:off x="5085630" y="6080919"/>
            <a:ext cx="6380480" cy="853281"/>
          </a:xfrm>
          <a:custGeom>
            <a:avLst/>
            <a:gdLst>
              <a:gd name="connsiteX0" fmla="*/ 0 w 6380480"/>
              <a:gd name="connsiteY0" fmla="*/ 0 h 853281"/>
              <a:gd name="connsiteX1" fmla="*/ 6380480 w 6380480"/>
              <a:gd name="connsiteY1" fmla="*/ 0 h 853281"/>
              <a:gd name="connsiteX2" fmla="*/ 6380480 w 6380480"/>
              <a:gd name="connsiteY2" fmla="*/ 853281 h 853281"/>
              <a:gd name="connsiteX3" fmla="*/ 0 w 6380480"/>
              <a:gd name="connsiteY3" fmla="*/ 853281 h 853281"/>
              <a:gd name="connsiteX4" fmla="*/ 0 w 6380480"/>
              <a:gd name="connsiteY4" fmla="*/ 0 h 85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0480" h="853281">
                <a:moveTo>
                  <a:pt x="0" y="0"/>
                </a:moveTo>
                <a:lnTo>
                  <a:pt x="6380480" y="0"/>
                </a:lnTo>
                <a:lnTo>
                  <a:pt x="6380480" y="853281"/>
                </a:lnTo>
                <a:lnTo>
                  <a:pt x="0" y="8532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CO" sz="1600" kern="1200" dirty="0">
              <a:latin typeface="Myriad Pro" panose="020B0503030403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8490FB2-39E7-4EF4-A6D0-0E4361211D7E}"/>
              </a:ext>
            </a:extLst>
          </p:cNvPr>
          <p:cNvSpPr txBox="1"/>
          <p:nvPr/>
        </p:nvSpPr>
        <p:spPr>
          <a:xfrm>
            <a:off x="755360" y="5112603"/>
            <a:ext cx="3608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es-ES" sz="1800" dirty="0">
                <a:latin typeface="Arial Nova Cond" panose="020B0506020202020204" pitchFamily="34" charset="0"/>
                <a:cs typeface="Arial" panose="020B0604020202020204" pitchFamily="34" charset="0"/>
              </a:rPr>
              <a:t>Participar activamente y nunca faltar a las reuniones, jornadas o actividades que convoque el OC.</a:t>
            </a:r>
            <a:endParaRPr lang="es-CO" sz="1800" dirty="0"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08C9F2F-8D19-46B5-9842-22F8456D60C0}"/>
              </a:ext>
            </a:extLst>
          </p:cNvPr>
          <p:cNvSpPr txBox="1"/>
          <p:nvPr/>
        </p:nvSpPr>
        <p:spPr>
          <a:xfrm>
            <a:off x="4891631" y="4749136"/>
            <a:ext cx="6597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" sz="1800" dirty="0">
                <a:latin typeface="Arial Nova Cond" panose="020B05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Mantener un alto grado de confidencialidad de la información asociada al SARLAFT, y no divulgarla. </a:t>
            </a:r>
            <a:endParaRPr lang="es-CO" sz="1800" dirty="0">
              <a:latin typeface="Arial Nova Cond" panose="020B0506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F99D84F7-803A-4660-9537-DC44D386716F}"/>
              </a:ext>
            </a:extLst>
          </p:cNvPr>
          <p:cNvSpPr/>
          <p:nvPr/>
        </p:nvSpPr>
        <p:spPr>
          <a:xfrm>
            <a:off x="5335937" y="5826363"/>
            <a:ext cx="6380480" cy="853281"/>
          </a:xfrm>
          <a:custGeom>
            <a:avLst/>
            <a:gdLst>
              <a:gd name="connsiteX0" fmla="*/ 0 w 6380480"/>
              <a:gd name="connsiteY0" fmla="*/ 0 h 853281"/>
              <a:gd name="connsiteX1" fmla="*/ 6380480 w 6380480"/>
              <a:gd name="connsiteY1" fmla="*/ 0 h 853281"/>
              <a:gd name="connsiteX2" fmla="*/ 6380480 w 6380480"/>
              <a:gd name="connsiteY2" fmla="*/ 853281 h 853281"/>
              <a:gd name="connsiteX3" fmla="*/ 0 w 6380480"/>
              <a:gd name="connsiteY3" fmla="*/ 853281 h 853281"/>
              <a:gd name="connsiteX4" fmla="*/ 0 w 6380480"/>
              <a:gd name="connsiteY4" fmla="*/ 0 h 85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0480" h="853281">
                <a:moveTo>
                  <a:pt x="0" y="0"/>
                </a:moveTo>
                <a:lnTo>
                  <a:pt x="6380480" y="0"/>
                </a:lnTo>
                <a:lnTo>
                  <a:pt x="6380480" y="853281"/>
                </a:lnTo>
                <a:lnTo>
                  <a:pt x="0" y="8532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es-CO" sz="1600" kern="1200" dirty="0">
              <a:latin typeface="Myriad Pro" panose="020B050303040302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6A93A4B-8975-43C1-AFB0-F84825BFDE82}"/>
              </a:ext>
            </a:extLst>
          </p:cNvPr>
          <p:cNvSpPr/>
          <p:nvPr/>
        </p:nvSpPr>
        <p:spPr>
          <a:xfrm>
            <a:off x="4925552" y="3196279"/>
            <a:ext cx="6623793" cy="75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latin typeface="Arial Nova Cond" panose="020B05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Apoyar en el monitoreo y cumplimiento de políticas al Oficial de Cumplimiento, a través de los controles y personal a su cargo.</a:t>
            </a:r>
            <a:r>
              <a:rPr lang="es-CO" sz="2400" dirty="0">
                <a:latin typeface="Arial Nova Cond" panose="020B05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CO" sz="2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6A0B5F7-F968-4ADD-AF6D-106A977C156D}"/>
              </a:ext>
            </a:extLst>
          </p:cNvPr>
          <p:cNvSpPr/>
          <p:nvPr/>
        </p:nvSpPr>
        <p:spPr>
          <a:xfrm>
            <a:off x="4900055" y="1544914"/>
            <a:ext cx="6566054" cy="75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latin typeface="Arial Nova Cond" panose="020B05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Acudir a las sesiones de identificación de riesgos LA/FT/FPADM que sea citada por el Oficial de Cumplimiento.</a:t>
            </a:r>
            <a:r>
              <a:rPr lang="es-CO" sz="2400" dirty="0">
                <a:latin typeface="Arial Nova Cond" panose="020B05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CO" sz="2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03079A7-10D3-4ECA-AA89-4BD27812511A}"/>
              </a:ext>
            </a:extLst>
          </p:cNvPr>
          <p:cNvSpPr/>
          <p:nvPr/>
        </p:nvSpPr>
        <p:spPr>
          <a:xfrm>
            <a:off x="4886415" y="2294620"/>
            <a:ext cx="6582899" cy="95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latin typeface="Arial Nova Cond" panose="020B05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Participar activamente en las reuniones o jornadas que requiera el Oficial de Cumplimiento para determinar planes de acción en materia LA/FT/FPADM. </a:t>
            </a:r>
            <a:endParaRPr lang="es-CO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52AEFA-AD2D-4E14-B860-DB75FEEB2073}"/>
              </a:ext>
            </a:extLst>
          </p:cNvPr>
          <p:cNvSpPr/>
          <p:nvPr/>
        </p:nvSpPr>
        <p:spPr>
          <a:xfrm>
            <a:off x="4871185" y="4036081"/>
            <a:ext cx="6623792" cy="66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latin typeface="Arial Nova Cond" panose="020B05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Apoyar al Oficial de Cumplimiento a sensibilizar a los empleados de cada área, en la cultura de prevención del riesgo de LA/FT/FPADM. </a:t>
            </a:r>
            <a:endParaRPr lang="es-CO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6D03FF3-5C74-4914-B5C3-408F912CCA33}"/>
              </a:ext>
            </a:extLst>
          </p:cNvPr>
          <p:cNvSpPr/>
          <p:nvPr/>
        </p:nvSpPr>
        <p:spPr>
          <a:xfrm>
            <a:off x="4907628" y="5346702"/>
            <a:ext cx="6582898" cy="95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latin typeface="Arial Nova Cond" panose="020B0506020202020204" pitchFamily="34" charset="0"/>
                <a:cs typeface="Arial" panose="020B0604020202020204" pitchFamily="34" charset="0"/>
              </a:rPr>
              <a:t>Notificar al Representante Legal, cualquier inconsistencia que evidencie en el manejo del SARLAFT y que no haya sido atendida por el Oficial de Cumplimiento. 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DD7DEE-9406-4991-8D67-CD239F8DB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912" y="16335"/>
            <a:ext cx="1883827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7" grpId="0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BEDA9F5-E2CA-4BD5-B68F-2F34733B80D8}"/>
              </a:ext>
            </a:extLst>
          </p:cNvPr>
          <p:cNvSpPr/>
          <p:nvPr/>
        </p:nvSpPr>
        <p:spPr>
          <a:xfrm>
            <a:off x="5981140" y="1278624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FFDA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Control de Riesgos</a:t>
            </a: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015BD8FB-2082-447F-B00C-E700EF07F777}"/>
              </a:ext>
            </a:extLst>
          </p:cNvPr>
          <p:cNvSpPr/>
          <p:nvPr/>
        </p:nvSpPr>
        <p:spPr>
          <a:xfrm>
            <a:off x="8153856" y="1265372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A8C4E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Monitoreo de Riesgo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A251122-4FF2-4CC9-A5DC-EE0DCAF344AA}"/>
              </a:ext>
            </a:extLst>
          </p:cNvPr>
          <p:cNvSpPr/>
          <p:nvPr/>
        </p:nvSpPr>
        <p:spPr>
          <a:xfrm>
            <a:off x="3627133" y="1288563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  <a:ln>
            <a:solidFill>
              <a:srgbClr val="CCCC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Medición de Riesgos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22E5C0F1-A75D-435F-945B-7F13F3E98767}"/>
              </a:ext>
            </a:extLst>
          </p:cNvPr>
          <p:cNvSpPr/>
          <p:nvPr/>
        </p:nvSpPr>
        <p:spPr>
          <a:xfrm>
            <a:off x="1341033" y="1265372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0 w 2306603"/>
              <a:gd name="connsiteY5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0" y="0"/>
                </a:lnTo>
                <a:close/>
              </a:path>
            </a:pathLst>
          </a:custGeom>
          <a:solidFill>
            <a:srgbClr val="F6B69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25466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Identificación de Riesgos</a:t>
            </a:r>
            <a:endParaRPr lang="es-CO" sz="2400" b="1" kern="1200" dirty="0">
              <a:solidFill>
                <a:schemeClr val="tx1"/>
              </a:solidFill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BDC44F5E-1B34-46C6-8AB1-A7B7F37CC7B0}"/>
              </a:ext>
            </a:extLst>
          </p:cNvPr>
          <p:cNvCxnSpPr>
            <a:cxnSpLocks/>
          </p:cNvCxnSpPr>
          <p:nvPr/>
        </p:nvCxnSpPr>
        <p:spPr>
          <a:xfrm>
            <a:off x="141356" y="775252"/>
            <a:ext cx="5636591" cy="28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2">
            <a:extLst>
              <a:ext uri="{FF2B5EF4-FFF2-40B4-BE49-F238E27FC236}">
                <a16:creationId xmlns:a16="http://schemas.microsoft.com/office/drawing/2014/main" id="{94DB80B4-947F-4B83-8532-58FCBB549D26}"/>
              </a:ext>
            </a:extLst>
          </p:cNvPr>
          <p:cNvSpPr txBox="1">
            <a:spLocks/>
          </p:cNvSpPr>
          <p:nvPr/>
        </p:nvSpPr>
        <p:spPr>
          <a:xfrm>
            <a:off x="-279952" y="-166471"/>
            <a:ext cx="11582400" cy="8382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</a:t>
            </a: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ADMÓN DE LOS RIESGOS</a:t>
            </a:r>
          </a:p>
        </p:txBody>
      </p:sp>
      <p:cxnSp>
        <p:nvCxnSpPr>
          <p:cNvPr id="59" name="Conector: curvado 58">
            <a:extLst>
              <a:ext uri="{FF2B5EF4-FFF2-40B4-BE49-F238E27FC236}">
                <a16:creationId xmlns:a16="http://schemas.microsoft.com/office/drawing/2014/main" id="{1F0F8CBC-54FE-40B1-B192-08A4714FA11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77401" y="-91611"/>
            <a:ext cx="452841" cy="6028717"/>
          </a:xfrm>
          <a:prstGeom prst="curvedConnector3">
            <a:avLst>
              <a:gd name="adj1" fmla="val -50481"/>
            </a:avLst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45ABD594-BA50-4BE3-8D7A-484614093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864" y="3111695"/>
            <a:ext cx="7659757" cy="224821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24ADF5-E6EC-4B25-9287-3AB9811B6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75" y="2747706"/>
            <a:ext cx="3545740" cy="27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6" grpId="0" animBg="1"/>
      <p:bldP spid="6" grpId="1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de flecha 9"/>
          <p:cNvCxnSpPr/>
          <p:nvPr/>
        </p:nvCxnSpPr>
        <p:spPr>
          <a:xfrm flipH="1" flipV="1">
            <a:off x="5855000" y="2521107"/>
            <a:ext cx="12700" cy="2908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5847495" y="5443582"/>
            <a:ext cx="3136900" cy="381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 rot="16200000">
            <a:off x="4007367" y="3625119"/>
            <a:ext cx="29083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PROBABILIDAD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604300" y="5636472"/>
            <a:ext cx="1930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IMPACTO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A251122-4FF2-4CC9-A5DC-EE0DCAF344AA}"/>
              </a:ext>
            </a:extLst>
          </p:cNvPr>
          <p:cNvSpPr/>
          <p:nvPr/>
        </p:nvSpPr>
        <p:spPr>
          <a:xfrm>
            <a:off x="3627133" y="1288563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  <a:ln>
            <a:solidFill>
              <a:srgbClr val="CCCC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Medición de Riesgos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BDC44F5E-1B34-46C6-8AB1-A7B7F37CC7B0}"/>
              </a:ext>
            </a:extLst>
          </p:cNvPr>
          <p:cNvCxnSpPr>
            <a:cxnSpLocks/>
          </p:cNvCxnSpPr>
          <p:nvPr/>
        </p:nvCxnSpPr>
        <p:spPr>
          <a:xfrm>
            <a:off x="141356" y="775252"/>
            <a:ext cx="5636591" cy="28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2">
            <a:extLst>
              <a:ext uri="{FF2B5EF4-FFF2-40B4-BE49-F238E27FC236}">
                <a16:creationId xmlns:a16="http://schemas.microsoft.com/office/drawing/2014/main" id="{94DB80B4-947F-4B83-8532-58FCBB549D26}"/>
              </a:ext>
            </a:extLst>
          </p:cNvPr>
          <p:cNvSpPr txBox="1">
            <a:spLocks/>
          </p:cNvSpPr>
          <p:nvPr/>
        </p:nvSpPr>
        <p:spPr>
          <a:xfrm>
            <a:off x="-279952" y="-166471"/>
            <a:ext cx="11582400" cy="8382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</a:t>
            </a: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ADMÓN DE LOS RIESGOS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BF4D366A-030D-4271-ABF6-2A7635557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90"/>
          <a:stretch/>
        </p:blipFill>
        <p:spPr>
          <a:xfrm>
            <a:off x="178459" y="2353466"/>
            <a:ext cx="4234004" cy="24133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CA69BE-A9FF-4B8A-B44F-2076E4858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11" y="2910474"/>
            <a:ext cx="2812385" cy="2428878"/>
          </a:xfrm>
          <a:prstGeom prst="rect">
            <a:avLst/>
          </a:prstGeom>
        </p:spPr>
      </p:pic>
      <p:grpSp>
        <p:nvGrpSpPr>
          <p:cNvPr id="41" name="Grupo 40">
            <a:extLst>
              <a:ext uri="{FF2B5EF4-FFF2-40B4-BE49-F238E27FC236}">
                <a16:creationId xmlns:a16="http://schemas.microsoft.com/office/drawing/2014/main" id="{96352B36-7A32-4848-9B13-DE67F4F17511}"/>
              </a:ext>
            </a:extLst>
          </p:cNvPr>
          <p:cNvGrpSpPr/>
          <p:nvPr/>
        </p:nvGrpSpPr>
        <p:grpSpPr>
          <a:xfrm>
            <a:off x="461658" y="4766844"/>
            <a:ext cx="3950805" cy="1450809"/>
            <a:chOff x="477078" y="3564006"/>
            <a:chExt cx="3950805" cy="2101702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D12BF4BB-875E-4DB8-B866-55B8E255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2233" y="3932158"/>
              <a:ext cx="3295650" cy="1733550"/>
            </a:xfrm>
            <a:prstGeom prst="rect">
              <a:avLst/>
            </a:prstGeom>
          </p:spPr>
        </p:pic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9EA0C218-B248-4E8F-8A67-8126D934A5CD}"/>
                </a:ext>
              </a:extLst>
            </p:cNvPr>
            <p:cNvCxnSpPr/>
            <p:nvPr/>
          </p:nvCxnSpPr>
          <p:spPr>
            <a:xfrm>
              <a:off x="477078" y="3564006"/>
              <a:ext cx="0" cy="1644098"/>
            </a:xfrm>
            <a:prstGeom prst="line">
              <a:avLst/>
            </a:prstGeom>
            <a:ln w="25400">
              <a:solidFill>
                <a:srgbClr val="00B050"/>
              </a:solidFill>
              <a:headEnd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de flecha 44">
              <a:extLst>
                <a:ext uri="{FF2B5EF4-FFF2-40B4-BE49-F238E27FC236}">
                  <a16:creationId xmlns:a16="http://schemas.microsoft.com/office/drawing/2014/main" id="{CD181B88-0F51-466A-8865-9279D828CC4E}"/>
                </a:ext>
              </a:extLst>
            </p:cNvPr>
            <p:cNvCxnSpPr/>
            <p:nvPr/>
          </p:nvCxnSpPr>
          <p:spPr>
            <a:xfrm flipV="1">
              <a:off x="503583" y="4956313"/>
              <a:ext cx="628650" cy="265044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15C2543E-BD96-42F4-8D8A-8CD2D5F6C9C5}"/>
                </a:ext>
              </a:extLst>
            </p:cNvPr>
            <p:cNvCxnSpPr/>
            <p:nvPr/>
          </p:nvCxnSpPr>
          <p:spPr>
            <a:xfrm>
              <a:off x="490331" y="5208104"/>
              <a:ext cx="641902" cy="265044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A27F5B67-3FAC-4F92-9F55-88584538F525}"/>
              </a:ext>
            </a:extLst>
          </p:cNvPr>
          <p:cNvSpPr/>
          <p:nvPr/>
        </p:nvSpPr>
        <p:spPr>
          <a:xfrm>
            <a:off x="1341033" y="1265372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0 w 2306603"/>
              <a:gd name="connsiteY5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0" y="0"/>
                </a:lnTo>
                <a:close/>
              </a:path>
            </a:pathLst>
          </a:custGeom>
          <a:solidFill>
            <a:srgbClr val="F6B69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25466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Identificación de Riesgos</a:t>
            </a:r>
            <a:endParaRPr lang="es-CO" sz="2400" b="1" kern="1200" dirty="0">
              <a:solidFill>
                <a:schemeClr val="tx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57431A1-F39C-4570-B4EB-FFB1EF6B556F}"/>
              </a:ext>
            </a:extLst>
          </p:cNvPr>
          <p:cNvGrpSpPr/>
          <p:nvPr/>
        </p:nvGrpSpPr>
        <p:grpSpPr>
          <a:xfrm>
            <a:off x="9152120" y="3078814"/>
            <a:ext cx="2410691" cy="1709782"/>
            <a:chOff x="9152120" y="3078814"/>
            <a:chExt cx="2410691" cy="1709782"/>
          </a:xfrm>
        </p:grpSpPr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EFCA338F-B977-4FD0-B68B-0DE4144F0939}"/>
                </a:ext>
              </a:extLst>
            </p:cNvPr>
            <p:cNvGrpSpPr/>
            <p:nvPr/>
          </p:nvGrpSpPr>
          <p:grpSpPr>
            <a:xfrm>
              <a:off x="9152120" y="3078814"/>
              <a:ext cx="2410691" cy="1311405"/>
              <a:chOff x="9019309" y="3078718"/>
              <a:chExt cx="2410691" cy="1311405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1EFD670-6D83-4AA1-B91D-1B8CEC304CD2}"/>
                  </a:ext>
                </a:extLst>
              </p:cNvPr>
              <p:cNvSpPr txBox="1"/>
              <p:nvPr/>
            </p:nvSpPr>
            <p:spPr>
              <a:xfrm>
                <a:off x="9421091" y="3078718"/>
                <a:ext cx="20089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b="1" dirty="0"/>
                  <a:t>RIESGO INHERENTE O PROPIO DE</a:t>
                </a:r>
                <a:endParaRPr lang="es-CO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9" name="Flecha: a la derecha 28">
                <a:extLst>
                  <a:ext uri="{FF2B5EF4-FFF2-40B4-BE49-F238E27FC236}">
                    <a16:creationId xmlns:a16="http://schemas.microsoft.com/office/drawing/2014/main" id="{DD54E2C2-D528-41F3-88F9-A4BF1E59E1C1}"/>
                  </a:ext>
                </a:extLst>
              </p:cNvPr>
              <p:cNvSpPr/>
              <p:nvPr/>
            </p:nvSpPr>
            <p:spPr>
              <a:xfrm>
                <a:off x="9019309" y="3591113"/>
                <a:ext cx="401782" cy="79901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4B307DB0-7D00-463E-A07C-D2FF74F31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53902" y="4002144"/>
              <a:ext cx="1883827" cy="786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97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50BB3124-1A74-4A96-B4BA-CF4412EFF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3" t="7158" b="5673"/>
          <a:stretch/>
        </p:blipFill>
        <p:spPr>
          <a:xfrm>
            <a:off x="4590540" y="2755900"/>
            <a:ext cx="2956723" cy="2850779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 flipH="1" flipV="1">
            <a:off x="4381500" y="2882900"/>
            <a:ext cx="12700" cy="2908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4381500" y="5753100"/>
            <a:ext cx="3136900" cy="381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 rot="16200000">
            <a:off x="2533867" y="3986912"/>
            <a:ext cx="29083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PROBABILIDAD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130800" y="5998265"/>
            <a:ext cx="1930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IMPACTO</a:t>
            </a:r>
          </a:p>
        </p:txBody>
      </p:sp>
      <p:sp>
        <p:nvSpPr>
          <p:cNvPr id="19" name="Conector 18"/>
          <p:cNvSpPr/>
          <p:nvPr/>
        </p:nvSpPr>
        <p:spPr>
          <a:xfrm>
            <a:off x="6790861" y="3209380"/>
            <a:ext cx="346539" cy="364961"/>
          </a:xfrm>
          <a:prstGeom prst="flowChartConnector">
            <a:avLst/>
          </a:prstGeom>
          <a:solidFill>
            <a:srgbClr val="00206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2" name="Conector 31"/>
          <p:cNvSpPr/>
          <p:nvPr/>
        </p:nvSpPr>
        <p:spPr>
          <a:xfrm>
            <a:off x="6787903" y="3211417"/>
            <a:ext cx="346539" cy="364961"/>
          </a:xfrm>
          <a:prstGeom prst="flowChartConnector">
            <a:avLst/>
          </a:prstGeom>
          <a:solidFill>
            <a:srgbClr val="00206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BDC44F5E-1B34-46C6-8AB1-A7B7F37CC7B0}"/>
              </a:ext>
            </a:extLst>
          </p:cNvPr>
          <p:cNvCxnSpPr>
            <a:cxnSpLocks/>
          </p:cNvCxnSpPr>
          <p:nvPr/>
        </p:nvCxnSpPr>
        <p:spPr>
          <a:xfrm>
            <a:off x="141356" y="775252"/>
            <a:ext cx="5636591" cy="28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2">
            <a:extLst>
              <a:ext uri="{FF2B5EF4-FFF2-40B4-BE49-F238E27FC236}">
                <a16:creationId xmlns:a16="http://schemas.microsoft.com/office/drawing/2014/main" id="{94DB80B4-947F-4B83-8532-58FCBB549D26}"/>
              </a:ext>
            </a:extLst>
          </p:cNvPr>
          <p:cNvSpPr txBox="1">
            <a:spLocks/>
          </p:cNvSpPr>
          <p:nvPr/>
        </p:nvSpPr>
        <p:spPr>
          <a:xfrm>
            <a:off x="-279952" y="-166471"/>
            <a:ext cx="11582400" cy="8382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</a:t>
            </a: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ADMÓN DE LOS RIESGOS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DE8B4AD7-A449-4765-AB65-60B58DB43A73}"/>
              </a:ext>
            </a:extLst>
          </p:cNvPr>
          <p:cNvSpPr/>
          <p:nvPr/>
        </p:nvSpPr>
        <p:spPr>
          <a:xfrm>
            <a:off x="5981140" y="1278624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FFDA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Control de Riesgos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3AEB7EF1-E100-472A-BCC8-76C8B634ACFD}"/>
              </a:ext>
            </a:extLst>
          </p:cNvPr>
          <p:cNvSpPr/>
          <p:nvPr/>
        </p:nvSpPr>
        <p:spPr>
          <a:xfrm>
            <a:off x="3627133" y="1288563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  <a:ln>
            <a:solidFill>
              <a:srgbClr val="CCCC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Medición de Riesgos</a:t>
            </a: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FECEDB03-7534-480A-A8DA-C9D134966BD2}"/>
              </a:ext>
            </a:extLst>
          </p:cNvPr>
          <p:cNvSpPr/>
          <p:nvPr/>
        </p:nvSpPr>
        <p:spPr>
          <a:xfrm>
            <a:off x="1341033" y="1265372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0 w 2306603"/>
              <a:gd name="connsiteY5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0" y="0"/>
                </a:lnTo>
                <a:close/>
              </a:path>
            </a:pathLst>
          </a:custGeom>
          <a:solidFill>
            <a:srgbClr val="F6B69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25466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Identificación de Riesgos</a:t>
            </a:r>
            <a:endParaRPr lang="es-CO" sz="2400" b="1" kern="1200" dirty="0">
              <a:solidFill>
                <a:schemeClr val="tx1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489B1DD-D928-4F26-84C7-321A272D2834}"/>
              </a:ext>
            </a:extLst>
          </p:cNvPr>
          <p:cNvGrpSpPr/>
          <p:nvPr/>
        </p:nvGrpSpPr>
        <p:grpSpPr>
          <a:xfrm>
            <a:off x="793519" y="2995863"/>
            <a:ext cx="2632331" cy="2582975"/>
            <a:chOff x="475422" y="2551481"/>
            <a:chExt cx="2179505" cy="1823690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347B1C09-7403-4B3B-A807-F9EFD48CF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60" t="9208" r="22778" b="9115"/>
            <a:stretch/>
          </p:blipFill>
          <p:spPr>
            <a:xfrm>
              <a:off x="475422" y="2551481"/>
              <a:ext cx="1563755" cy="1330326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6B69336-9D69-4E5E-9307-B4F651AD6763}"/>
                </a:ext>
              </a:extLst>
            </p:cNvPr>
            <p:cNvSpPr txBox="1"/>
            <p:nvPr/>
          </p:nvSpPr>
          <p:spPr>
            <a:xfrm>
              <a:off x="578443" y="3928895"/>
              <a:ext cx="1579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/>
                <a:t>Controles</a:t>
              </a:r>
            </a:p>
          </p:txBody>
        </p:sp>
        <p:sp>
          <p:nvSpPr>
            <p:cNvPr id="25" name="Flecha: hacia abajo 24">
              <a:extLst>
                <a:ext uri="{FF2B5EF4-FFF2-40B4-BE49-F238E27FC236}">
                  <a16:creationId xmlns:a16="http://schemas.microsoft.com/office/drawing/2014/main" id="{0E9EE57B-4843-4D2B-8074-1D69FA56ADA3}"/>
                </a:ext>
              </a:extLst>
            </p:cNvPr>
            <p:cNvSpPr/>
            <p:nvPr/>
          </p:nvSpPr>
          <p:spPr>
            <a:xfrm rot="16200000">
              <a:off x="2093858" y="3028490"/>
              <a:ext cx="675861" cy="44627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1920AAC7-7F14-4654-9168-E3359EFE3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460" y="2312214"/>
            <a:ext cx="3295650" cy="1196673"/>
          </a:xfrm>
          <a:prstGeom prst="rect">
            <a:avLst/>
          </a:prstGeom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72088382-71F4-4A49-943B-12372D136E78}"/>
              </a:ext>
            </a:extLst>
          </p:cNvPr>
          <p:cNvGrpSpPr/>
          <p:nvPr/>
        </p:nvGrpSpPr>
        <p:grpSpPr>
          <a:xfrm>
            <a:off x="7861892" y="3574341"/>
            <a:ext cx="2202873" cy="1200329"/>
            <a:chOff x="9227127" y="3158836"/>
            <a:chExt cx="2202873" cy="1200329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59344F92-FCF9-4036-9171-A6B409C19F38}"/>
                </a:ext>
              </a:extLst>
            </p:cNvPr>
            <p:cNvSpPr txBox="1"/>
            <p:nvPr/>
          </p:nvSpPr>
          <p:spPr>
            <a:xfrm>
              <a:off x="9421091" y="3158836"/>
              <a:ext cx="20089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CO" b="1" dirty="0"/>
            </a:p>
            <a:p>
              <a:pPr algn="ctr"/>
              <a:r>
                <a:rPr lang="es-CO" sz="2400" b="1" dirty="0"/>
                <a:t>RIESGO RESIDUAL </a:t>
              </a:r>
            </a:p>
          </p:txBody>
        </p:sp>
        <p:sp>
          <p:nvSpPr>
            <p:cNvPr id="38" name="Flecha: a la derecha 37">
              <a:extLst>
                <a:ext uri="{FF2B5EF4-FFF2-40B4-BE49-F238E27FC236}">
                  <a16:creationId xmlns:a16="http://schemas.microsoft.com/office/drawing/2014/main" id="{FCC0137B-A34D-4556-9C08-6089FD5FCC30}"/>
                </a:ext>
              </a:extLst>
            </p:cNvPr>
            <p:cNvSpPr/>
            <p:nvPr/>
          </p:nvSpPr>
          <p:spPr>
            <a:xfrm>
              <a:off x="9227127" y="3560155"/>
              <a:ext cx="401782" cy="7990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CE91D8CF-6624-4B1A-B3F5-130937D3B722}"/>
              </a:ext>
            </a:extLst>
          </p:cNvPr>
          <p:cNvGrpSpPr/>
          <p:nvPr/>
        </p:nvGrpSpPr>
        <p:grpSpPr>
          <a:xfrm>
            <a:off x="7547263" y="2276289"/>
            <a:ext cx="4143375" cy="3810000"/>
            <a:chOff x="7631201" y="2312214"/>
            <a:chExt cx="4143375" cy="3810000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A57F9B48-4269-4E2C-857B-862EE51C0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1201" y="2312214"/>
              <a:ext cx="4143375" cy="3810000"/>
            </a:xfrm>
            <a:prstGeom prst="rect">
              <a:avLst/>
            </a:prstGeom>
          </p:spPr>
        </p:pic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E075A5E5-8DAF-484E-9986-6D86D4F5EC91}"/>
                </a:ext>
              </a:extLst>
            </p:cNvPr>
            <p:cNvSpPr/>
            <p:nvPr/>
          </p:nvSpPr>
          <p:spPr>
            <a:xfrm>
              <a:off x="8449816" y="4474846"/>
              <a:ext cx="1454728" cy="79901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8538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-0.13047 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2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BDC44F5E-1B34-46C6-8AB1-A7B7F37CC7B0}"/>
              </a:ext>
            </a:extLst>
          </p:cNvPr>
          <p:cNvCxnSpPr>
            <a:cxnSpLocks/>
          </p:cNvCxnSpPr>
          <p:nvPr/>
        </p:nvCxnSpPr>
        <p:spPr>
          <a:xfrm>
            <a:off x="141356" y="775252"/>
            <a:ext cx="5636591" cy="28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2">
            <a:extLst>
              <a:ext uri="{FF2B5EF4-FFF2-40B4-BE49-F238E27FC236}">
                <a16:creationId xmlns:a16="http://schemas.microsoft.com/office/drawing/2014/main" id="{94DB80B4-947F-4B83-8532-58FCBB549D26}"/>
              </a:ext>
            </a:extLst>
          </p:cNvPr>
          <p:cNvSpPr txBox="1">
            <a:spLocks/>
          </p:cNvSpPr>
          <p:nvPr/>
        </p:nvSpPr>
        <p:spPr>
          <a:xfrm>
            <a:off x="-279952" y="-166471"/>
            <a:ext cx="11582400" cy="8382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</a:t>
            </a: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ADMÓN DE LOS RIESGOS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DE8B4AD7-A449-4765-AB65-60B58DB43A73}"/>
              </a:ext>
            </a:extLst>
          </p:cNvPr>
          <p:cNvSpPr/>
          <p:nvPr/>
        </p:nvSpPr>
        <p:spPr>
          <a:xfrm>
            <a:off x="5981140" y="1278624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FFDA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Control de Riesgos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3AEB7EF1-E100-472A-BCC8-76C8B634ACFD}"/>
              </a:ext>
            </a:extLst>
          </p:cNvPr>
          <p:cNvSpPr/>
          <p:nvPr/>
        </p:nvSpPr>
        <p:spPr>
          <a:xfrm>
            <a:off x="3627133" y="1288563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  <a:ln>
            <a:solidFill>
              <a:srgbClr val="CCCC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Medición de Riesgos</a:t>
            </a: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FECEDB03-7534-480A-A8DA-C9D134966BD2}"/>
              </a:ext>
            </a:extLst>
          </p:cNvPr>
          <p:cNvSpPr/>
          <p:nvPr/>
        </p:nvSpPr>
        <p:spPr>
          <a:xfrm>
            <a:off x="1341033" y="1265372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0 w 2306603"/>
              <a:gd name="connsiteY5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0" y="0"/>
                </a:lnTo>
                <a:close/>
              </a:path>
            </a:pathLst>
          </a:custGeom>
          <a:solidFill>
            <a:srgbClr val="F6B69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12" tIns="48006" rIns="25466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Identificación de Riesgos</a:t>
            </a:r>
            <a:endParaRPr lang="es-CO" sz="2400" b="1" kern="12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6AE275-B326-4EC8-B902-07B3DD3F7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200" y="2499724"/>
            <a:ext cx="7870248" cy="39100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86083C-89E1-4210-8F5C-99EBAC9B7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16" y="2758548"/>
            <a:ext cx="2819794" cy="3074967"/>
          </a:xfrm>
          <a:prstGeom prst="rect">
            <a:avLst/>
          </a:prstGeom>
        </p:spPr>
      </p:pic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7259C8D3-3D8C-49A3-A31F-CC9E7945EB7F}"/>
              </a:ext>
            </a:extLst>
          </p:cNvPr>
          <p:cNvSpPr/>
          <p:nvPr/>
        </p:nvSpPr>
        <p:spPr>
          <a:xfrm>
            <a:off x="8153856" y="1265372"/>
            <a:ext cx="2306603" cy="922641"/>
          </a:xfrm>
          <a:custGeom>
            <a:avLst/>
            <a:gdLst>
              <a:gd name="connsiteX0" fmla="*/ 0 w 2306603"/>
              <a:gd name="connsiteY0" fmla="*/ 0 h 922641"/>
              <a:gd name="connsiteX1" fmla="*/ 1845283 w 2306603"/>
              <a:gd name="connsiteY1" fmla="*/ 0 h 922641"/>
              <a:gd name="connsiteX2" fmla="*/ 2306603 w 2306603"/>
              <a:gd name="connsiteY2" fmla="*/ 461321 h 922641"/>
              <a:gd name="connsiteX3" fmla="*/ 1845283 w 2306603"/>
              <a:gd name="connsiteY3" fmla="*/ 922641 h 922641"/>
              <a:gd name="connsiteX4" fmla="*/ 0 w 2306603"/>
              <a:gd name="connsiteY4" fmla="*/ 922641 h 922641"/>
              <a:gd name="connsiteX5" fmla="*/ 461321 w 2306603"/>
              <a:gd name="connsiteY5" fmla="*/ 461321 h 922641"/>
              <a:gd name="connsiteX6" fmla="*/ 0 w 2306603"/>
              <a:gd name="connsiteY6" fmla="*/ 0 h 9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603" h="922641">
                <a:moveTo>
                  <a:pt x="0" y="0"/>
                </a:moveTo>
                <a:lnTo>
                  <a:pt x="1845283" y="0"/>
                </a:lnTo>
                <a:lnTo>
                  <a:pt x="2306603" y="461321"/>
                </a:lnTo>
                <a:lnTo>
                  <a:pt x="1845283" y="922641"/>
                </a:lnTo>
                <a:lnTo>
                  <a:pt x="0" y="922641"/>
                </a:lnTo>
                <a:lnTo>
                  <a:pt x="461321" y="461321"/>
                </a:lnTo>
                <a:lnTo>
                  <a:pt x="0" y="0"/>
                </a:lnTo>
                <a:close/>
              </a:path>
            </a:pathLst>
          </a:custGeom>
          <a:solidFill>
            <a:srgbClr val="A8C4E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330" tIns="48006" rIns="485323" bIns="4800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solidFill>
                  <a:schemeClr val="tx1"/>
                </a:solidFill>
              </a:rPr>
              <a:t>Monitoreo de Riesgo</a:t>
            </a:r>
          </a:p>
        </p:txBody>
      </p:sp>
    </p:spTree>
    <p:extLst>
      <p:ext uri="{BB962C8B-B14F-4D97-AF65-F5344CB8AC3E}">
        <p14:creationId xmlns:p14="http://schemas.microsoft.com/office/powerpoint/2010/main" val="126037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43CB9B4F-F9D6-6548-9C9A-69DEC1850298}"/>
              </a:ext>
            </a:extLst>
          </p:cNvPr>
          <p:cNvSpPr/>
          <p:nvPr/>
        </p:nvSpPr>
        <p:spPr>
          <a:xfrm>
            <a:off x="0" y="1219201"/>
            <a:ext cx="12191999" cy="534152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078" name="Picture 6" descr="Las apariencias engañan... - Meme subido por Mariangeles6511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3"/>
          <a:stretch/>
        </p:blipFill>
        <p:spPr bwMode="auto">
          <a:xfrm>
            <a:off x="5365568" y="1622424"/>
            <a:ext cx="6750232" cy="449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3229BC-6BDF-4DDF-BEDA-A4332F850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pic>
        <p:nvPicPr>
          <p:cNvPr id="13314" name="Picture 2" descr="Un consejo: No juzgues las apariencias... Un consejo: No juzgue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5845" r="11356"/>
          <a:stretch/>
        </p:blipFill>
        <p:spPr bwMode="auto">
          <a:xfrm>
            <a:off x="152400" y="1648198"/>
            <a:ext cx="5213167" cy="436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id="{F0D85B4D-9CAB-1B4B-8911-A8254CE5B3F4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871316" cy="13096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</a:t>
            </a: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 </a:t>
            </a: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CONOCIMIENTO DEL TERCERO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0CCB6A8-858C-4871-97B1-2CBB5F750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1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AC9A9307-020A-4488-9E31-FF328E6DCCEE}"/>
              </a:ext>
            </a:extLst>
          </p:cNvPr>
          <p:cNvSpPr txBox="1">
            <a:spLocks/>
          </p:cNvSpPr>
          <p:nvPr/>
        </p:nvSpPr>
        <p:spPr>
          <a:xfrm>
            <a:off x="2014436" y="496694"/>
            <a:ext cx="8153400" cy="672406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rgbClr val="002649"/>
                </a:solidFill>
                <a:latin typeface="Myriad Pro" panose="020B0503030403020204" pitchFamily="34" charset="0"/>
              </a:rPr>
              <a:t>¿EXISTE UNA HERRAMIENTA PARA IDENTIFICAR LAS CONTRAPARTES?</a:t>
            </a:r>
            <a:endParaRPr lang="en-US" sz="3600" b="1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pic>
        <p:nvPicPr>
          <p:cNvPr id="1026" name="Picture 2" descr="165,802 Persona Preguntando Imágenes y Fotos - 123RF">
            <a:extLst>
              <a:ext uri="{FF2B5EF4-FFF2-40B4-BE49-F238E27FC236}">
                <a16:creationId xmlns:a16="http://schemas.microsoft.com/office/drawing/2014/main" id="{E86EA118-73A3-4D35-A286-3036D87A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72" y="1465283"/>
            <a:ext cx="4868486" cy="48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33400" y="1715267"/>
            <a:ext cx="6077373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800" dirty="0">
                <a:latin typeface="Myriad Pro"/>
              </a:rPr>
              <a:t>Cada vez que la empresa realice una vinculación de cualquier tipo con un tercero, se </a:t>
            </a:r>
            <a:r>
              <a:rPr lang="es-CO" sz="1800" b="1" dirty="0">
                <a:latin typeface="Myriad Pro"/>
              </a:rPr>
              <a:t>DEBE</a:t>
            </a:r>
            <a:r>
              <a:rPr lang="es-CO" sz="1800" dirty="0">
                <a:latin typeface="Myriad Pro"/>
              </a:rPr>
              <a:t> solicitar:</a:t>
            </a:r>
          </a:p>
        </p:txBody>
      </p:sp>
      <p:sp>
        <p:nvSpPr>
          <p:cNvPr id="10" name="6 Rectángulo">
            <a:extLst>
              <a:ext uri="{FF2B5EF4-FFF2-40B4-BE49-F238E27FC236}">
                <a16:creationId xmlns:a16="http://schemas.microsoft.com/office/drawing/2014/main" id="{EA8A3E49-AB9E-DC4B-8A79-604FACD798C7}"/>
              </a:ext>
            </a:extLst>
          </p:cNvPr>
          <p:cNvSpPr/>
          <p:nvPr/>
        </p:nvSpPr>
        <p:spPr>
          <a:xfrm>
            <a:off x="552245" y="2470943"/>
            <a:ext cx="6077372" cy="5847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600" b="1" dirty="0">
                <a:latin typeface="Myriad Pro"/>
              </a:rPr>
              <a:t>1. </a:t>
            </a:r>
            <a:r>
              <a:rPr lang="es-CO" sz="1600" dirty="0">
                <a:latin typeface="Myriad Pro"/>
              </a:rPr>
              <a:t>Formato de conocimiento, identificar y verificar la identidad de la contraparte y el beneficiario final</a:t>
            </a:r>
          </a:p>
        </p:txBody>
      </p:sp>
      <p:sp>
        <p:nvSpPr>
          <p:cNvPr id="11" name="6 Rectángulo">
            <a:extLst>
              <a:ext uri="{FF2B5EF4-FFF2-40B4-BE49-F238E27FC236}">
                <a16:creationId xmlns:a16="http://schemas.microsoft.com/office/drawing/2014/main" id="{0EAD2B10-AA5E-9D43-AE49-B9B9C9462F25}"/>
              </a:ext>
            </a:extLst>
          </p:cNvPr>
          <p:cNvSpPr/>
          <p:nvPr/>
        </p:nvSpPr>
        <p:spPr>
          <a:xfrm>
            <a:off x="554936" y="3147359"/>
            <a:ext cx="6077372" cy="5847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600" b="1" dirty="0">
                <a:latin typeface="Myriad Pro"/>
              </a:rPr>
              <a:t>2. </a:t>
            </a:r>
            <a:r>
              <a:rPr lang="es-CO" sz="1600" dirty="0">
                <a:latin typeface="Myriad Pro"/>
              </a:rPr>
              <a:t>Documentos que el Hospital considere para validar la información</a:t>
            </a:r>
          </a:p>
        </p:txBody>
      </p:sp>
      <p:sp>
        <p:nvSpPr>
          <p:cNvPr id="12" name="6 Rectángulo">
            <a:extLst>
              <a:ext uri="{FF2B5EF4-FFF2-40B4-BE49-F238E27FC236}">
                <a16:creationId xmlns:a16="http://schemas.microsoft.com/office/drawing/2014/main" id="{ECA86586-04C6-7A45-97DE-0610DB0051F1}"/>
              </a:ext>
            </a:extLst>
          </p:cNvPr>
          <p:cNvSpPr/>
          <p:nvPr/>
        </p:nvSpPr>
        <p:spPr>
          <a:xfrm>
            <a:off x="552245" y="3811394"/>
            <a:ext cx="6077372" cy="338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600" b="1" dirty="0">
                <a:latin typeface="Myriad Pro"/>
              </a:rPr>
              <a:t>3.</a:t>
            </a:r>
            <a:r>
              <a:rPr lang="es-CO" sz="1600" dirty="0">
                <a:latin typeface="Myriad Pro"/>
              </a:rPr>
              <a:t> Formato de conocimiento de PEP´S cuando aplique</a:t>
            </a:r>
          </a:p>
        </p:txBody>
      </p:sp>
      <p:sp>
        <p:nvSpPr>
          <p:cNvPr id="14" name="6 Rectángulo">
            <a:extLst>
              <a:ext uri="{FF2B5EF4-FFF2-40B4-BE49-F238E27FC236}">
                <a16:creationId xmlns:a16="http://schemas.microsoft.com/office/drawing/2014/main" id="{B424177D-3D1C-45B2-B905-97433BA744AC}"/>
              </a:ext>
            </a:extLst>
          </p:cNvPr>
          <p:cNvSpPr/>
          <p:nvPr/>
        </p:nvSpPr>
        <p:spPr>
          <a:xfrm>
            <a:off x="552244" y="4237460"/>
            <a:ext cx="6077372" cy="5847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CO" sz="1600" b="1" dirty="0">
                <a:solidFill>
                  <a:schemeClr val="tx1"/>
                </a:solidFill>
              </a:rPr>
              <a:t>4. </a:t>
            </a:r>
            <a:r>
              <a:rPr lang="es-CO" sz="1600" dirty="0">
                <a:solidFill>
                  <a:schemeClr val="tx1"/>
                </a:solidFill>
              </a:rPr>
              <a:t>Una vez se obtiene los documentos soporte se validará en listas restrictivas y vinculantes</a:t>
            </a:r>
          </a:p>
        </p:txBody>
      </p:sp>
      <p:sp>
        <p:nvSpPr>
          <p:cNvPr id="16" name="6 Rectángulo">
            <a:extLst>
              <a:ext uri="{FF2B5EF4-FFF2-40B4-BE49-F238E27FC236}">
                <a16:creationId xmlns:a16="http://schemas.microsoft.com/office/drawing/2014/main" id="{B48CD1A8-E82F-4FBB-AA74-AEBEB8EBC0CD}"/>
              </a:ext>
            </a:extLst>
          </p:cNvPr>
          <p:cNvSpPr/>
          <p:nvPr/>
        </p:nvSpPr>
        <p:spPr>
          <a:xfrm>
            <a:off x="533401" y="4916191"/>
            <a:ext cx="6077372" cy="338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defRPr/>
            </a:pPr>
            <a:r>
              <a:rPr lang="es-CO" sz="1600" b="1" dirty="0">
                <a:solidFill>
                  <a:schemeClr val="tx1"/>
                </a:solidFill>
              </a:rPr>
              <a:t>5. </a:t>
            </a:r>
            <a:r>
              <a:rPr lang="es-CO" sz="1600" dirty="0">
                <a:solidFill>
                  <a:schemeClr val="tx1"/>
                </a:solidFill>
              </a:rPr>
              <a:t>La actualización de la documentación.</a:t>
            </a:r>
          </a:p>
        </p:txBody>
      </p:sp>
      <p:sp>
        <p:nvSpPr>
          <p:cNvPr id="18" name="6 Rectángulo">
            <a:extLst>
              <a:ext uri="{FF2B5EF4-FFF2-40B4-BE49-F238E27FC236}">
                <a16:creationId xmlns:a16="http://schemas.microsoft.com/office/drawing/2014/main" id="{8168FBC2-EC7F-4AC9-A4BA-741DC0A5511E}"/>
              </a:ext>
            </a:extLst>
          </p:cNvPr>
          <p:cNvSpPr/>
          <p:nvPr/>
        </p:nvSpPr>
        <p:spPr>
          <a:xfrm>
            <a:off x="552244" y="5361584"/>
            <a:ext cx="6077372" cy="10772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lang="es-CO" sz="1600" b="1" dirty="0">
                <a:solidFill>
                  <a:schemeClr val="tx1"/>
                </a:solidFill>
              </a:rPr>
              <a:t>6.</a:t>
            </a:r>
            <a:r>
              <a:rPr lang="es-CO" sz="1600" dirty="0">
                <a:solidFill>
                  <a:schemeClr val="tx1"/>
                </a:solidFill>
              </a:rPr>
              <a:t> Es preciso destacar, que la documentación deberá </a:t>
            </a:r>
            <a:r>
              <a:rPr lang="es-CO" sz="1600" b="1" dirty="0">
                <a:solidFill>
                  <a:srgbClr val="FF0000"/>
                </a:solidFill>
              </a:rPr>
              <a:t>ser</a:t>
            </a:r>
            <a:r>
              <a:rPr lang="es-CO" sz="1600" dirty="0">
                <a:solidFill>
                  <a:schemeClr val="tx1"/>
                </a:solidFill>
              </a:rPr>
              <a:t> almacenada y custodiada de acuerdo con los lineamientos de “conservación y archivo de</a:t>
            </a:r>
            <a:r>
              <a:rPr lang="es-CO" sz="1600" b="1" dirty="0">
                <a:solidFill>
                  <a:schemeClr val="tx1"/>
                </a:solidFill>
              </a:rPr>
              <a:t> </a:t>
            </a:r>
            <a:r>
              <a:rPr lang="es-CO" sz="1600" b="1" dirty="0">
                <a:solidFill>
                  <a:srgbClr val="FF0000"/>
                </a:solidFill>
              </a:rPr>
              <a:t>documentos</a:t>
            </a:r>
            <a:r>
              <a:rPr lang="es-CO" sz="1600" dirty="0">
                <a:solidFill>
                  <a:schemeClr val="tx1"/>
                </a:solidFill>
              </a:rPr>
              <a:t>” establecidos por la compañía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B599CF1-BAF6-4DA0-A555-9C2EE9C64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43CB9B4F-F9D6-6548-9C9A-69DEC1850298}"/>
              </a:ext>
            </a:extLst>
          </p:cNvPr>
          <p:cNvSpPr/>
          <p:nvPr/>
        </p:nvSpPr>
        <p:spPr>
          <a:xfrm>
            <a:off x="0" y="1220052"/>
            <a:ext cx="12192000" cy="5043402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158E6E0-5F1A-44B3-A540-449479D3A06E}"/>
              </a:ext>
            </a:extLst>
          </p:cNvPr>
          <p:cNvSpPr txBox="1">
            <a:spLocks/>
          </p:cNvSpPr>
          <p:nvPr/>
        </p:nvSpPr>
        <p:spPr>
          <a:xfrm>
            <a:off x="1618669" y="118883"/>
            <a:ext cx="8944934" cy="884555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rgbClr val="002649"/>
                </a:solidFill>
                <a:latin typeface="Myriad Pro" panose="020B0503030403020204" pitchFamily="34" charset="0"/>
              </a:rPr>
              <a:t>BENEFICIARIO FINAL</a:t>
            </a:r>
            <a:endParaRPr lang="en-US" sz="4000" b="1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50BD362-A8F0-4DDF-B2DF-E0B9F3DF8A27}"/>
              </a:ext>
            </a:extLst>
          </p:cNvPr>
          <p:cNvSpPr txBox="1"/>
          <p:nvPr/>
        </p:nvSpPr>
        <p:spPr>
          <a:xfrm>
            <a:off x="1161036" y="1439934"/>
            <a:ext cx="553712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latin typeface="Myriad Pro" panose="020B0503030403020204"/>
              </a:rPr>
              <a:t>Es una </a:t>
            </a:r>
            <a:r>
              <a:rPr lang="es-CO" b="1" dirty="0">
                <a:latin typeface="Myriad Pro" panose="020B0503030403020204"/>
              </a:rPr>
              <a:t>persona natural</a:t>
            </a:r>
            <a:r>
              <a:rPr lang="es-CO" dirty="0">
                <a:latin typeface="Myriad Pro" panose="020B0503030403020204"/>
              </a:rPr>
              <a:t>;</a:t>
            </a:r>
            <a:r>
              <a:rPr lang="es-CO" b="1" dirty="0">
                <a:latin typeface="Myriad Pro" panose="020B0503030403020204"/>
              </a:rPr>
              <a:t> </a:t>
            </a:r>
            <a:r>
              <a:rPr lang="es-CO" dirty="0">
                <a:latin typeface="Myriad Pro" panose="020B0503030403020204"/>
              </a:rPr>
              <a:t>sino se identifica </a:t>
            </a:r>
            <a:r>
              <a:rPr lang="es-CO" b="1" u="sng" dirty="0">
                <a:latin typeface="Myriad Pro" panose="020B0503030403020204"/>
              </a:rPr>
              <a:t>se debe seguir </a:t>
            </a:r>
            <a:r>
              <a:rPr lang="es-CO" dirty="0">
                <a:latin typeface="Myriad Pro" panose="020B0503030403020204"/>
              </a:rPr>
              <a:t>indagando (Debida Diligencia).</a:t>
            </a:r>
            <a:r>
              <a:rPr lang="es-CO" b="1" u="sng" dirty="0">
                <a:latin typeface="Myriad Pro" panose="020B0503030403020204"/>
              </a:rPr>
              <a:t> </a:t>
            </a:r>
            <a:endParaRPr lang="es-CO" dirty="0">
              <a:latin typeface="Myriad Pro" panose="020B0503030403020204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123D8B-D93E-4E9E-B29F-BFB33EDFEC2D}"/>
              </a:ext>
            </a:extLst>
          </p:cNvPr>
          <p:cNvSpPr txBox="1"/>
          <p:nvPr/>
        </p:nvSpPr>
        <p:spPr>
          <a:xfrm>
            <a:off x="671946" y="384191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800" dirty="0">
              <a:latin typeface="Myriad Pro" panose="020B0503030403020204"/>
            </a:endParaRPr>
          </a:p>
          <a:p>
            <a:pPr algn="just"/>
            <a:endParaRPr lang="es-CO" sz="1800" dirty="0">
              <a:latin typeface="Myriad Pro" panose="020B0503030403020204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869E6B39-F716-4591-864B-A7EC437A7888}"/>
              </a:ext>
            </a:extLst>
          </p:cNvPr>
          <p:cNvSpPr txBox="1">
            <a:spLocks/>
          </p:cNvSpPr>
          <p:nvPr/>
        </p:nvSpPr>
        <p:spPr>
          <a:xfrm>
            <a:off x="671946" y="2996464"/>
            <a:ext cx="5638800" cy="672406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2AD6BBBE-07C6-4A55-8758-C9EE5B7DC5C2}"/>
              </a:ext>
            </a:extLst>
          </p:cNvPr>
          <p:cNvSpPr txBox="1">
            <a:spLocks/>
          </p:cNvSpPr>
          <p:nvPr/>
        </p:nvSpPr>
        <p:spPr>
          <a:xfrm>
            <a:off x="671946" y="5764083"/>
            <a:ext cx="5638800" cy="672406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1200" b="1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052433-4837-4DC4-9F83-89F89DFE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916" y="1433910"/>
            <a:ext cx="5062883" cy="3769389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14AEB265-CBAB-4AD4-8A8B-ECF4B91DE0D7}"/>
              </a:ext>
            </a:extLst>
          </p:cNvPr>
          <p:cNvGrpSpPr/>
          <p:nvPr/>
        </p:nvGrpSpPr>
        <p:grpSpPr>
          <a:xfrm>
            <a:off x="468605" y="1444467"/>
            <a:ext cx="581025" cy="544512"/>
            <a:chOff x="539780" y="1596542"/>
            <a:chExt cx="581025" cy="544512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FB2B481C-3857-4F42-B1A7-95C5F940CFF5}"/>
                </a:ext>
              </a:extLst>
            </p:cNvPr>
            <p:cNvSpPr/>
            <p:nvPr/>
          </p:nvSpPr>
          <p:spPr>
            <a:xfrm>
              <a:off x="539780" y="1596542"/>
              <a:ext cx="581025" cy="544512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12D2642-6F15-46EE-AA70-C5F4C6C32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86" y="1676847"/>
              <a:ext cx="403225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21A923B-0777-4478-9164-E52449D9DFBE}"/>
              </a:ext>
            </a:extLst>
          </p:cNvPr>
          <p:cNvGrpSpPr/>
          <p:nvPr/>
        </p:nvGrpSpPr>
        <p:grpSpPr>
          <a:xfrm>
            <a:off x="452674" y="2673518"/>
            <a:ext cx="581025" cy="544512"/>
            <a:chOff x="479284" y="3016090"/>
            <a:chExt cx="581025" cy="544512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999A1409-9E80-434A-BD5D-16FCB6609FC9}"/>
                </a:ext>
              </a:extLst>
            </p:cNvPr>
            <p:cNvSpPr/>
            <p:nvPr/>
          </p:nvSpPr>
          <p:spPr>
            <a:xfrm>
              <a:off x="479284" y="3016090"/>
              <a:ext cx="581025" cy="544512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2A2E25A-62B7-4309-9CE6-F49DED988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754" y="3082916"/>
              <a:ext cx="403225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AC55FEC-CA17-4D78-A04B-ADCCF3C99468}"/>
              </a:ext>
            </a:extLst>
          </p:cNvPr>
          <p:cNvGrpSpPr/>
          <p:nvPr/>
        </p:nvGrpSpPr>
        <p:grpSpPr>
          <a:xfrm>
            <a:off x="468605" y="3804911"/>
            <a:ext cx="581025" cy="544512"/>
            <a:chOff x="487539" y="3992185"/>
            <a:chExt cx="581025" cy="544512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9F7DF45C-C4FA-4C5F-982A-5D93935BE31C}"/>
                </a:ext>
              </a:extLst>
            </p:cNvPr>
            <p:cNvSpPr/>
            <p:nvPr/>
          </p:nvSpPr>
          <p:spPr>
            <a:xfrm>
              <a:off x="487539" y="3992185"/>
              <a:ext cx="581025" cy="544512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F9883F59-BB0B-4C1A-BC43-5D775606F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19" y="4062829"/>
              <a:ext cx="403225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E21C138-FEC5-4E5C-B626-0846FA600846}"/>
              </a:ext>
            </a:extLst>
          </p:cNvPr>
          <p:cNvGrpSpPr/>
          <p:nvPr/>
        </p:nvGrpSpPr>
        <p:grpSpPr>
          <a:xfrm>
            <a:off x="468605" y="5394996"/>
            <a:ext cx="581025" cy="544512"/>
            <a:chOff x="447018" y="5657786"/>
            <a:chExt cx="581025" cy="544512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5697F6D2-ED62-4599-B15C-14943C10A97A}"/>
                </a:ext>
              </a:extLst>
            </p:cNvPr>
            <p:cNvSpPr/>
            <p:nvPr/>
          </p:nvSpPr>
          <p:spPr>
            <a:xfrm>
              <a:off x="447018" y="5657786"/>
              <a:ext cx="581025" cy="544512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6F1E4315-9C61-4211-A584-21B402B44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27" y="5742937"/>
              <a:ext cx="403225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51AF504-5AE9-4567-82D0-A07C0CAA38E5}"/>
              </a:ext>
            </a:extLst>
          </p:cNvPr>
          <p:cNvSpPr txBox="1"/>
          <p:nvPr/>
        </p:nvSpPr>
        <p:spPr>
          <a:xfrm>
            <a:off x="1170501" y="2647583"/>
            <a:ext cx="544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latin typeface="Myriad Pro" panose="020B0503030403020204"/>
              </a:rPr>
              <a:t>Titular más del </a:t>
            </a:r>
            <a:r>
              <a:rPr lang="es-CO" b="1" dirty="0">
                <a:latin typeface="Myriad Pro" panose="020B0503030403020204"/>
              </a:rPr>
              <a:t>5%</a:t>
            </a:r>
            <a:r>
              <a:rPr lang="es-CO" dirty="0">
                <a:latin typeface="Myriad Pro" panose="020B0503030403020204"/>
              </a:rPr>
              <a:t> del capital social o derechos de voto.</a:t>
            </a:r>
            <a:r>
              <a:rPr lang="es-CO" b="1" u="sng" dirty="0">
                <a:latin typeface="Myriad Pro" panose="020B0503030403020204"/>
              </a:rPr>
              <a:t> </a:t>
            </a:r>
            <a:endParaRPr lang="es-CO" dirty="0">
              <a:latin typeface="Myriad Pro" panose="020B0503030403020204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B0E7825-26F6-49BD-A0C1-C8F237EA44B4}"/>
              </a:ext>
            </a:extLst>
          </p:cNvPr>
          <p:cNvSpPr txBox="1"/>
          <p:nvPr/>
        </p:nvSpPr>
        <p:spPr>
          <a:xfrm>
            <a:off x="1162049" y="3695194"/>
            <a:ext cx="553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latin typeface="Myriad Pro" panose="020B0503030403020204"/>
              </a:rPr>
              <a:t>Incluye también personas naturales que ejerzan control sobre una persona jurídica.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3E3429A-2C52-4B2A-85C9-1159FEDDD949}"/>
              </a:ext>
            </a:extLst>
          </p:cNvPr>
          <p:cNvSpPr txBox="1"/>
          <p:nvPr/>
        </p:nvSpPr>
        <p:spPr>
          <a:xfrm>
            <a:off x="1170501" y="5353142"/>
            <a:ext cx="107582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latin typeface="Myriad Pro" panose="020B0503030403020204"/>
              </a:rPr>
              <a:t>Cuando </a:t>
            </a:r>
            <a:r>
              <a:rPr lang="es-CO" b="1" dirty="0">
                <a:latin typeface="Myriad Pro" panose="020B0503030403020204"/>
              </a:rPr>
              <a:t>NO</a:t>
            </a:r>
            <a:r>
              <a:rPr lang="es-CO" dirty="0">
                <a:latin typeface="Myriad Pro" panose="020B0503030403020204"/>
              </a:rPr>
              <a:t> se identifique alguna persona natural como Beneficiario Final, se tomará como BF al Representante Legal, salvo que exista otra persona según estatus.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E699A1E-B7FE-4D97-9413-106C047E0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624">
            <a:extLst>
              <a:ext uri="{FF2B5EF4-FFF2-40B4-BE49-F238E27FC236}">
                <a16:creationId xmlns:a16="http://schemas.microsoft.com/office/drawing/2014/main" id="{6B45378A-4041-4D0F-8FD9-F64B0C0FBF46}"/>
              </a:ext>
            </a:extLst>
          </p:cNvPr>
          <p:cNvGrpSpPr/>
          <p:nvPr/>
        </p:nvGrpSpPr>
        <p:grpSpPr>
          <a:xfrm>
            <a:off x="4268470" y="6800850"/>
            <a:ext cx="1223645" cy="232410"/>
            <a:chOff x="0" y="0"/>
            <a:chExt cx="1223925" cy="232842"/>
          </a:xfrm>
        </p:grpSpPr>
        <p:sp>
          <p:nvSpPr>
            <p:cNvPr id="11" name="Rectangle 39">
              <a:extLst>
                <a:ext uri="{FF2B5EF4-FFF2-40B4-BE49-F238E27FC236}">
                  <a16:creationId xmlns:a16="http://schemas.microsoft.com/office/drawing/2014/main" id="{7360A473-897B-40BC-82BE-E5108E1C59A4}"/>
                </a:ext>
              </a:extLst>
            </p:cNvPr>
            <p:cNvSpPr/>
            <p:nvPr/>
          </p:nvSpPr>
          <p:spPr>
            <a:xfrm>
              <a:off x="0" y="0"/>
              <a:ext cx="1627820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CO" sz="1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operaciones”</a:t>
              </a:r>
              <a:endParaRPr lang="es-CO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84F2A173-2074-41E7-B606-19ACC2046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023" y="123576"/>
            <a:ext cx="7015455" cy="5308274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AC8F175-DF08-433B-8C90-EBFA026D970F}"/>
              </a:ext>
            </a:extLst>
          </p:cNvPr>
          <p:cNvGrpSpPr/>
          <p:nvPr/>
        </p:nvGrpSpPr>
        <p:grpSpPr>
          <a:xfrm>
            <a:off x="-367293" y="906655"/>
            <a:ext cx="12284311" cy="5734769"/>
            <a:chOff x="4045959" y="1170904"/>
            <a:chExt cx="12284311" cy="5734769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0E31C357-D3EE-4CC3-8B58-68012EF7E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025" y="3135410"/>
              <a:ext cx="11374245" cy="3770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altLang="es-C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avado de </a:t>
              </a:r>
              <a:endParaRPr kumimoji="0" lang="es-CO" altLang="es-C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ctivos y </a:t>
              </a:r>
              <a:endParaRPr kumimoji="0" lang="es-CO" altLang="es-CO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F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inanciación del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errorismo y el </a:t>
              </a:r>
              <a:r>
                <a:rPr kumimoji="0" lang="es-CO" altLang="es-CO" sz="4800" b="1" i="0" u="sng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F</a:t>
              </a:r>
              <a:r>
                <a:rPr kumimoji="0" lang="es-CO" altLang="es-CO" sz="3600" b="1" i="0" u="sng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inanciamiento de la proliferación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3600" b="1" i="0" u="sng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de armas de destrucción masiva </a:t>
              </a:r>
              <a:endParaRPr kumimoji="0" lang="es-CO" altLang="es-CO" sz="18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7174438-A851-4AFE-B779-28C257FDE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959" y="1170904"/>
              <a:ext cx="5354678" cy="3093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87114" tIns="45720" rIns="9144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CO" altLang="es-CO" sz="4800" b="1" dirty="0">
                  <a:solidFill>
                    <a:srgbClr val="002060"/>
                  </a:solidFill>
                  <a:latin typeface="Arial"/>
                  <a:ea typeface="Calibri" panose="020F0502020204030204" pitchFamily="34" charset="0"/>
                  <a:cs typeface="Arial"/>
                </a:rPr>
                <a:t>S</a:t>
              </a:r>
              <a:r>
                <a:rPr lang="es-CO" altLang="es-CO" sz="3600" b="1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Arial"/>
                </a:rPr>
                <a:t>istema de </a:t>
              </a:r>
              <a:endParaRPr lang="es-CO" altLang="es-CO" sz="11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</a:t>
              </a:r>
              <a:r>
                <a:rPr lang="es-CO" altLang="es-CO" sz="3600" b="1" dirty="0">
                  <a:solidFill>
                    <a:srgbClr val="000000"/>
                  </a:solidFill>
                  <a:ea typeface="Calibri" panose="020F0502020204030204" pitchFamily="34" charset="0"/>
                </a:rPr>
                <a:t>dministración del</a:t>
              </a:r>
              <a:endParaRPr kumimoji="0" lang="es-CO" altLang="es-CO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iesgo de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CO" altLang="es-CO" sz="3600" b="1" dirty="0">
                  <a:solidFill>
                    <a:srgbClr val="000000"/>
                  </a:solidFill>
                </a:rPr>
                <a:t> </a:t>
              </a:r>
              <a:endParaRPr kumimoji="0" lang="es-CO" altLang="es-C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1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9">
            <a:extLst>
              <a:ext uri="{FF2B5EF4-FFF2-40B4-BE49-F238E27FC236}">
                <a16:creationId xmlns:a16="http://schemas.microsoft.com/office/drawing/2014/main" id="{C3FD5B9B-C517-4DA1-94DE-9F94104063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4158E6E0-5F1A-44B3-A540-449479D3A06E}"/>
              </a:ext>
            </a:extLst>
          </p:cNvPr>
          <p:cNvSpPr txBox="1">
            <a:spLocks/>
          </p:cNvSpPr>
          <p:nvPr/>
        </p:nvSpPr>
        <p:spPr>
          <a:xfrm>
            <a:off x="1828800" y="76200"/>
            <a:ext cx="8153399" cy="884555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2060"/>
                </a:solidFill>
                <a:latin typeface="Myriad Pro" panose="020B0503030403020204" pitchFamily="34" charset="0"/>
              </a:rPr>
              <a:t>PEP’s</a:t>
            </a:r>
          </a:p>
        </p:txBody>
      </p:sp>
      <p:sp>
        <p:nvSpPr>
          <p:cNvPr id="47" name="Rectangle 4">
            <a:extLst>
              <a:ext uri="{FF2B5EF4-FFF2-40B4-BE49-F238E27FC236}">
                <a16:creationId xmlns:a16="http://schemas.microsoft.com/office/drawing/2014/main" id="{14C07FDE-5A2C-7B4E-A06A-C2E6D6279D5E}"/>
              </a:ext>
            </a:extLst>
          </p:cNvPr>
          <p:cNvSpPr/>
          <p:nvPr/>
        </p:nvSpPr>
        <p:spPr>
          <a:xfrm>
            <a:off x="510209" y="1006237"/>
            <a:ext cx="11157315" cy="950561"/>
          </a:xfrm>
          <a:prstGeom prst="rect">
            <a:avLst/>
          </a:prstGeom>
        </p:spPr>
        <p:txBody>
          <a:bodyPr wrap="square" lIns="87929" tIns="43964" rIns="87929" bIns="43964">
            <a:spAutoFit/>
          </a:bodyPr>
          <a:lstStyle/>
          <a:p>
            <a:pPr algn="ctr"/>
            <a:r>
              <a:rPr lang="es-CO" sz="28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itchFamily="34" charset="0"/>
                <a:cs typeface="Open Sans Light" pitchFamily="34" charset="0"/>
              </a:rPr>
              <a:t>Pueden exponer en </a:t>
            </a:r>
            <a:r>
              <a:rPr lang="es-CO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itchFamily="34" charset="0"/>
                <a:cs typeface="Open Sans Light" pitchFamily="34" charset="0"/>
              </a:rPr>
              <a:t>mayor grado </a:t>
            </a:r>
            <a:r>
              <a:rPr lang="es-CO" sz="28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itchFamily="34" charset="0"/>
                <a:cs typeface="Open Sans Light" pitchFamily="34" charset="0"/>
              </a:rPr>
              <a:t>al </a:t>
            </a:r>
            <a:r>
              <a:rPr lang="es-CO" sz="2800" b="1" dirty="0">
                <a:solidFill>
                  <a:srgbClr val="92D050"/>
                </a:solidFill>
                <a:ea typeface="Open Sans Light" pitchFamily="34" charset="0"/>
                <a:cs typeface="Open Sans Light" pitchFamily="34" charset="0"/>
              </a:rPr>
              <a:t>HOSPITAL SAN RAFAEL DE ZARZAL </a:t>
            </a:r>
            <a:r>
              <a:rPr lang="es-CO" sz="28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itchFamily="34" charset="0"/>
                <a:cs typeface="Open Sans Light" pitchFamily="34" charset="0"/>
              </a:rPr>
              <a:t>al riesgo de LA/FT/FPADM</a:t>
            </a:r>
          </a:p>
        </p:txBody>
      </p:sp>
      <p:cxnSp>
        <p:nvCxnSpPr>
          <p:cNvPr id="48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FA3C0431-AFEB-4782-9CB4-7D65EB7620AC}"/>
              </a:ext>
            </a:extLst>
          </p:cNvPr>
          <p:cNvGrpSpPr/>
          <p:nvPr/>
        </p:nvGrpSpPr>
        <p:grpSpPr>
          <a:xfrm>
            <a:off x="7119878" y="2267253"/>
            <a:ext cx="4844671" cy="2728351"/>
            <a:chOff x="641777" y="2298379"/>
            <a:chExt cx="6427490" cy="2583117"/>
          </a:xfrm>
        </p:grpSpPr>
        <p:pic>
          <p:nvPicPr>
            <p:cNvPr id="33" name="Picture 904">
              <a:extLst>
                <a:ext uri="{FF2B5EF4-FFF2-40B4-BE49-F238E27FC236}">
                  <a16:creationId xmlns:a16="http://schemas.microsoft.com/office/drawing/2014/main" id="{11AD887A-A83A-4522-8870-87EB3873A10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837869" y="2298379"/>
              <a:ext cx="1429154" cy="2569779"/>
            </a:xfrm>
            <a:prstGeom prst="rect">
              <a:avLst/>
            </a:prstGeom>
          </p:spPr>
        </p:pic>
        <p:pic>
          <p:nvPicPr>
            <p:cNvPr id="34" name="Picture 920">
              <a:extLst>
                <a:ext uri="{FF2B5EF4-FFF2-40B4-BE49-F238E27FC236}">
                  <a16:creationId xmlns:a16="http://schemas.microsoft.com/office/drawing/2014/main" id="{A7ED957C-646A-4451-BEEC-E263144DF69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267023" y="2307271"/>
              <a:ext cx="1246662" cy="2574225"/>
            </a:xfrm>
            <a:prstGeom prst="rect">
              <a:avLst/>
            </a:prstGeom>
          </p:spPr>
        </p:pic>
        <p:pic>
          <p:nvPicPr>
            <p:cNvPr id="37" name="Picture 922">
              <a:extLst>
                <a:ext uri="{FF2B5EF4-FFF2-40B4-BE49-F238E27FC236}">
                  <a16:creationId xmlns:a16="http://schemas.microsoft.com/office/drawing/2014/main" id="{F6E99528-F8B2-4C67-9E72-3D15BE6B4A8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41777" y="2307271"/>
              <a:ext cx="1196092" cy="2574225"/>
            </a:xfrm>
            <a:prstGeom prst="rect">
              <a:avLst/>
            </a:prstGeom>
          </p:spPr>
        </p:pic>
        <p:pic>
          <p:nvPicPr>
            <p:cNvPr id="38" name="Picture 924">
              <a:extLst>
                <a:ext uri="{FF2B5EF4-FFF2-40B4-BE49-F238E27FC236}">
                  <a16:creationId xmlns:a16="http://schemas.microsoft.com/office/drawing/2014/main" id="{061D00EA-FAD1-41E8-A7C4-B5CCC4E563D9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2307271"/>
              <a:ext cx="1332411" cy="2574225"/>
            </a:xfrm>
            <a:prstGeom prst="rect">
              <a:avLst/>
            </a:prstGeom>
          </p:spPr>
        </p:pic>
        <p:pic>
          <p:nvPicPr>
            <p:cNvPr id="39" name="Picture 928">
              <a:extLst>
                <a:ext uri="{FF2B5EF4-FFF2-40B4-BE49-F238E27FC236}">
                  <a16:creationId xmlns:a16="http://schemas.microsoft.com/office/drawing/2014/main" id="{92C2E825-5F92-423F-B16B-116B60039A90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684087" y="2307271"/>
              <a:ext cx="1385180" cy="2574225"/>
            </a:xfrm>
            <a:prstGeom prst="rect">
              <a:avLst/>
            </a:prstGeom>
          </p:spPr>
        </p:pic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69D643E2-D12D-4BC0-91BA-00A4B3392A4E}"/>
              </a:ext>
            </a:extLst>
          </p:cNvPr>
          <p:cNvSpPr/>
          <p:nvPr/>
        </p:nvSpPr>
        <p:spPr>
          <a:xfrm>
            <a:off x="3929516" y="5411426"/>
            <a:ext cx="6529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Todo PEP, debe contar con la </a:t>
            </a:r>
            <a:r>
              <a:rPr lang="es-CO" sz="2000" b="1" dirty="0">
                <a:solidFill>
                  <a:srgbClr val="FF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aprobación de un cargo de mayor jerarquía  y concepto emitido por el Oficial de cumplimiento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E74A0AD-EFF6-497D-8056-82CFBB2308F6}"/>
              </a:ext>
            </a:extLst>
          </p:cNvPr>
          <p:cNvSpPr/>
          <p:nvPr/>
        </p:nvSpPr>
        <p:spPr>
          <a:xfrm>
            <a:off x="801936" y="2199994"/>
            <a:ext cx="5779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Mediante el </a:t>
            </a:r>
            <a:r>
              <a:rPr lang="es-CO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formato de vinculación </a:t>
            </a:r>
            <a:r>
              <a:rPr lang="es-C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contrapartes, </a:t>
            </a:r>
            <a:r>
              <a:rPr lang="es-CO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solicita que el tercero se identifique si es o no PEP´s.</a:t>
            </a:r>
            <a:endParaRPr lang="es-CO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373F509-6D35-4AF8-902E-9436D6221D76}"/>
              </a:ext>
            </a:extLst>
          </p:cNvPr>
          <p:cNvSpPr/>
          <p:nvPr/>
        </p:nvSpPr>
        <p:spPr>
          <a:xfrm>
            <a:off x="808383" y="3467156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el caso de que la contraparte responda afirmativamente acerca de su condición de PEP bien sea Nacional, Extranjero o de una Organización Internacional, se procederá a realizar la </a:t>
            </a:r>
            <a:r>
              <a:rPr lang="es-CO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debida diligencia intensificada</a:t>
            </a:r>
            <a:r>
              <a:rPr lang="es-C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0E6663A-B327-45CE-AE3A-8FA9C8018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F0D85B4D-9CAB-1B4B-8911-A8254CE5B3F4}"/>
              </a:ext>
            </a:extLst>
          </p:cNvPr>
          <p:cNvSpPr txBox="1">
            <a:spLocks/>
          </p:cNvSpPr>
          <p:nvPr/>
        </p:nvSpPr>
        <p:spPr>
          <a:xfrm>
            <a:off x="-1085438" y="40390"/>
            <a:ext cx="12191998" cy="13096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CONSULTAS EN </a:t>
            </a:r>
            <a:r>
              <a:rPr lang="en-US" sz="44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LISTAS  VINCULANTES E INFORMATIVAS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73229BC-6BDF-4DDF-BEDA-A4332F850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AutoShape 8" descr="Unión Europea | Asociación Min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6895B3F-410F-4321-B9D9-EAC1CAF772C4}"/>
              </a:ext>
            </a:extLst>
          </p:cNvPr>
          <p:cNvGrpSpPr/>
          <p:nvPr/>
        </p:nvGrpSpPr>
        <p:grpSpPr>
          <a:xfrm>
            <a:off x="3628775" y="1514000"/>
            <a:ext cx="3465328" cy="3198288"/>
            <a:chOff x="3628775" y="1514000"/>
            <a:chExt cx="3465328" cy="3198288"/>
          </a:xfrm>
        </p:grpSpPr>
        <p:pic>
          <p:nvPicPr>
            <p:cNvPr id="5122" name="Picture 2" descr="What Does an ISO Need to Know About OFAC Sanctions? | SBS ..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7" t="7877" r="24581" b="12528"/>
            <a:stretch/>
          </p:blipFill>
          <p:spPr bwMode="auto">
            <a:xfrm>
              <a:off x="5010561" y="3158108"/>
              <a:ext cx="1202006" cy="155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Qué es ONU? » Su Definición y Significado [2020]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2" r="18719"/>
            <a:stretch/>
          </p:blipFill>
          <p:spPr bwMode="auto">
            <a:xfrm>
              <a:off x="3628775" y="1514000"/>
              <a:ext cx="1411453" cy="155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" r="1061" b="1315"/>
            <a:stretch/>
          </p:blipFill>
          <p:spPr bwMode="auto">
            <a:xfrm>
              <a:off x="5261569" y="1531255"/>
              <a:ext cx="1832534" cy="1554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D0D17C98-C050-447B-B27B-1A6BF4FFD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40" y="1525393"/>
            <a:ext cx="2779161" cy="3046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F3B57E-B7FD-4286-8FB0-67AD720D9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370" y="1219201"/>
            <a:ext cx="3810229" cy="4887007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6F46E55-F546-41C5-8726-A2FE8C49670B}"/>
              </a:ext>
            </a:extLst>
          </p:cNvPr>
          <p:cNvSpPr/>
          <p:nvPr/>
        </p:nvSpPr>
        <p:spPr>
          <a:xfrm>
            <a:off x="7467600" y="2980990"/>
            <a:ext cx="63071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Picture 4" descr="Fotos de Lupa, +20.000 Fotos de stock gratuitas de gran calidad">
            <a:extLst>
              <a:ext uri="{FF2B5EF4-FFF2-40B4-BE49-F238E27FC236}">
                <a16:creationId xmlns:a16="http://schemas.microsoft.com/office/drawing/2014/main" id="{DA8F7A6A-DE46-4514-B733-E7E6CBBF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30515"/>
            <a:ext cx="2405049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103F5E8-0C81-4010-B27A-A02CEC5D3320}"/>
              </a:ext>
            </a:extLst>
          </p:cNvPr>
          <p:cNvGrpSpPr/>
          <p:nvPr/>
        </p:nvGrpSpPr>
        <p:grpSpPr>
          <a:xfrm>
            <a:off x="3487111" y="4802216"/>
            <a:ext cx="4295848" cy="1556930"/>
            <a:chOff x="3500401" y="4820409"/>
            <a:chExt cx="4295848" cy="1556930"/>
          </a:xfrm>
        </p:grpSpPr>
        <p:pic>
          <p:nvPicPr>
            <p:cNvPr id="5131" name="Picture 11" descr="Procuraduría - Alcaldía de Lejanías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4" r="30209"/>
            <a:stretch/>
          </p:blipFill>
          <p:spPr bwMode="auto">
            <a:xfrm>
              <a:off x="3500401" y="4820409"/>
              <a:ext cx="1106706" cy="155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OTICIAS: ¿Plagio? El nuevo logo de la Fiscalía es similar al de famosa  lotería colombiana">
              <a:extLst>
                <a:ext uri="{FF2B5EF4-FFF2-40B4-BE49-F238E27FC236}">
                  <a16:creationId xmlns:a16="http://schemas.microsoft.com/office/drawing/2014/main" id="{48C9B7B6-62C1-44D7-A4A0-6B0BC52B3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841" y="4820409"/>
              <a:ext cx="1533660" cy="155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CF81601-386E-44C8-9277-7764B02E9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3146" r="31347"/>
            <a:stretch/>
          </p:blipFill>
          <p:spPr>
            <a:xfrm>
              <a:off x="6160501" y="4824067"/>
              <a:ext cx="1635748" cy="1550522"/>
            </a:xfrm>
            <a:prstGeom prst="rect">
              <a:avLst/>
            </a:prstGeom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3AAAE143-36C0-40E4-88D1-8E3F1A9E14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9620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5AB4F191-E7BE-4554-91A4-9B98BAA3F76D}"/>
              </a:ext>
            </a:extLst>
          </p:cNvPr>
          <p:cNvSpPr txBox="1">
            <a:spLocks/>
          </p:cNvSpPr>
          <p:nvPr/>
        </p:nvSpPr>
        <p:spPr>
          <a:xfrm>
            <a:off x="-83890" y="262833"/>
            <a:ext cx="11774606" cy="13096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 </a:t>
            </a:r>
            <a:r>
              <a:rPr lang="en-US" sz="4000" b="1" dirty="0">
                <a:solidFill>
                  <a:schemeClr val="accent2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SEÑALES DE ALERTA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chemeClr val="accent2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 OPERACIONES INUSUALES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FCB1991-9205-4485-90B3-E5737A59DC1B}"/>
              </a:ext>
            </a:extLst>
          </p:cNvPr>
          <p:cNvGrpSpPr/>
          <p:nvPr/>
        </p:nvGrpSpPr>
        <p:grpSpPr>
          <a:xfrm>
            <a:off x="6320783" y="2040444"/>
            <a:ext cx="5510500" cy="4976891"/>
            <a:chOff x="6320783" y="2040444"/>
            <a:chExt cx="5510500" cy="4976891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2361EB2-EC00-4231-9A2A-95DADB60B10A}"/>
                </a:ext>
              </a:extLst>
            </p:cNvPr>
            <p:cNvSpPr txBox="1"/>
            <p:nvPr/>
          </p:nvSpPr>
          <p:spPr>
            <a:xfrm>
              <a:off x="6320783" y="4724400"/>
              <a:ext cx="5447115" cy="22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2000" spc="-5" dirty="0"/>
                <a:t> Es aquella cuya cuantía o características no guardan  relación con </a:t>
              </a:r>
              <a:r>
                <a:rPr lang="es-ES" sz="2000" spc="5" dirty="0"/>
                <a:t>la </a:t>
              </a:r>
              <a:r>
                <a:rPr lang="es-ES" sz="2000" spc="-5" dirty="0"/>
                <a:t>actividad económica </a:t>
              </a:r>
              <a:r>
                <a:rPr lang="es-ES" sz="2000" spc="-10" dirty="0"/>
                <a:t>de </a:t>
              </a:r>
              <a:r>
                <a:rPr lang="es-ES" sz="2000" dirty="0"/>
                <a:t>la  </a:t>
              </a:r>
              <a:r>
                <a:rPr lang="es-ES" sz="2000" b="1" spc="-5" dirty="0"/>
                <a:t>CONTRAPARTE</a:t>
              </a:r>
              <a:r>
                <a:rPr lang="es-ES" sz="2000" spc="-5" dirty="0"/>
                <a:t>, o que </a:t>
              </a:r>
              <a:r>
                <a:rPr lang="es-ES" sz="2000" spc="-10" dirty="0"/>
                <a:t>por </a:t>
              </a:r>
              <a:r>
                <a:rPr lang="es-ES" sz="2000" spc="-5" dirty="0"/>
                <a:t>su número, </a:t>
              </a:r>
              <a:r>
                <a:rPr lang="es-ES" sz="2000" spc="-10" dirty="0"/>
                <a:t>por </a:t>
              </a:r>
              <a:r>
                <a:rPr lang="es-ES" sz="2000" dirty="0"/>
                <a:t>las  </a:t>
              </a:r>
              <a:r>
                <a:rPr lang="es-ES" sz="2000" spc="-5" dirty="0"/>
                <a:t>cantidades transadas o por </a:t>
              </a:r>
              <a:r>
                <a:rPr lang="es-ES" sz="2000" spc="-10" dirty="0"/>
                <a:t>sus  </a:t>
              </a:r>
              <a:r>
                <a:rPr lang="es-ES" sz="2000" spc="-5" dirty="0"/>
                <a:t>características particulares, se salen </a:t>
              </a:r>
              <a:r>
                <a:rPr lang="es-ES" sz="2000" spc="-10" dirty="0"/>
                <a:t>de </a:t>
              </a:r>
              <a:r>
                <a:rPr lang="es-ES" sz="2000" dirty="0"/>
                <a:t>los  </a:t>
              </a:r>
              <a:r>
                <a:rPr lang="es-ES" sz="2000" spc="-5" dirty="0"/>
                <a:t>parámetros </a:t>
              </a:r>
              <a:r>
                <a:rPr lang="es-ES" sz="2000" spc="-10" dirty="0"/>
                <a:t>de </a:t>
              </a:r>
              <a:r>
                <a:rPr lang="es-ES" sz="2000" spc="-5" dirty="0"/>
                <a:t>normalidad</a:t>
              </a:r>
              <a:r>
                <a:rPr lang="es-ES" sz="2000" spc="40" dirty="0"/>
                <a:t> </a:t>
              </a:r>
              <a:r>
                <a:rPr lang="es-ES" sz="2000" spc="-5" dirty="0"/>
                <a:t>establecidos.</a:t>
              </a:r>
              <a:endParaRPr lang="es-ES" sz="2000" dirty="0"/>
            </a:p>
            <a:p>
              <a:endParaRPr lang="es-CO" dirty="0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3FE10FE-AC97-4EEA-9E89-B31BACB13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4168" y="2040444"/>
              <a:ext cx="5447115" cy="2655773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7A7F02C-C777-4F6D-A13C-7EB3A84FF551}"/>
              </a:ext>
            </a:extLst>
          </p:cNvPr>
          <p:cNvGrpSpPr/>
          <p:nvPr/>
        </p:nvGrpSpPr>
        <p:grpSpPr>
          <a:xfrm>
            <a:off x="155547" y="2133600"/>
            <a:ext cx="5715672" cy="3571124"/>
            <a:chOff x="155547" y="2133600"/>
            <a:chExt cx="5715672" cy="357112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B977294-6CF7-490C-8E51-11120E54D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760" r="53267" b="6514"/>
            <a:stretch/>
          </p:blipFill>
          <p:spPr>
            <a:xfrm>
              <a:off x="3200400" y="2133600"/>
              <a:ext cx="2670819" cy="3571124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4CD57E-90EA-46E6-A1CA-B2B96683B0CB}"/>
                </a:ext>
              </a:extLst>
            </p:cNvPr>
            <p:cNvSpPr/>
            <p:nvPr/>
          </p:nvSpPr>
          <p:spPr>
            <a:xfrm>
              <a:off x="155547" y="2534625"/>
              <a:ext cx="2931876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235"/>
                </a:spcBef>
                <a:spcAft>
                  <a:spcPts val="0"/>
                </a:spcAft>
              </a:pPr>
              <a:r>
                <a:rPr lang="es-ES" sz="2000" dirty="0">
                  <a:latin typeface="Carlito"/>
                  <a:ea typeface="Carlito"/>
                  <a:cs typeface="Carlito"/>
                </a:rPr>
                <a:t>Son los hechos, situaciones, eventos, cuantías, indicadores financieros y demás información, a partir de los cuales se puede inferir la posible existencia de un hecho o situación relacionado con LA/FT/FPDAM</a:t>
              </a:r>
              <a:endParaRPr lang="es-CO" sz="2000" dirty="0">
                <a:effectLst/>
                <a:latin typeface="Carlito"/>
                <a:ea typeface="Carlito"/>
                <a:cs typeface="Carlito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B57EDA8-1FCD-46C3-8DC9-A54802F63211}"/>
                </a:ext>
              </a:extLst>
            </p:cNvPr>
            <p:cNvSpPr txBox="1"/>
            <p:nvPr/>
          </p:nvSpPr>
          <p:spPr>
            <a:xfrm>
              <a:off x="172112" y="2133600"/>
              <a:ext cx="27432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/>
                <a:t>SEÑAL DE ALERTA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E11B7168-C4BF-467C-BD37-822F6F712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757" y="1563"/>
            <a:ext cx="1481108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1891C3D0-318F-41D0-BC84-4DDFC3FA8ECA}"/>
              </a:ext>
            </a:extLst>
          </p:cNvPr>
          <p:cNvSpPr/>
          <p:nvPr/>
        </p:nvSpPr>
        <p:spPr>
          <a:xfrm>
            <a:off x="0" y="1358279"/>
            <a:ext cx="12191999" cy="504252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F0D85B4D-9CAB-1B4B-8911-A8254CE5B3F4}"/>
              </a:ext>
            </a:extLst>
          </p:cNvPr>
          <p:cNvSpPr txBox="1">
            <a:spLocks/>
          </p:cNvSpPr>
          <p:nvPr/>
        </p:nvSpPr>
        <p:spPr>
          <a:xfrm>
            <a:off x="2995619" y="173164"/>
            <a:ext cx="6191034" cy="78046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 txBox="1">
            <a:spLocks/>
          </p:cNvSpPr>
          <p:nvPr/>
        </p:nvSpPr>
        <p:spPr>
          <a:xfrm>
            <a:off x="307010" y="1640000"/>
            <a:ext cx="2438400" cy="884555"/>
          </a:xfrm>
          <a:prstGeom prst="rect">
            <a:avLst/>
          </a:prstGeom>
        </p:spPr>
        <p:txBody>
          <a:bodyPr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2649"/>
                </a:solidFill>
                <a:latin typeface="Myriad Pro" panose="020B0503030403020204" pitchFamily="34" charset="0"/>
              </a:rPr>
              <a:t>Personas Naturales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 txBox="1">
            <a:spLocks/>
          </p:cNvSpPr>
          <p:nvPr/>
        </p:nvSpPr>
        <p:spPr>
          <a:xfrm>
            <a:off x="307010" y="4229100"/>
            <a:ext cx="2438400" cy="1600200"/>
          </a:xfrm>
          <a:prstGeom prst="rect">
            <a:avLst/>
          </a:prstGeom>
        </p:spPr>
        <p:txBody>
          <a:bodyPr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2649"/>
                </a:solidFill>
                <a:latin typeface="Myriad Pro" panose="020B0503030403020204" pitchFamily="34" charset="0"/>
              </a:rPr>
              <a:t>Personas Jurídicas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CE5436F-C75F-49FE-903B-8AB8F2D9E2E2}"/>
              </a:ext>
            </a:extLst>
          </p:cNvPr>
          <p:cNvGrpSpPr/>
          <p:nvPr/>
        </p:nvGrpSpPr>
        <p:grpSpPr>
          <a:xfrm>
            <a:off x="2838593" y="3971452"/>
            <a:ext cx="8345371" cy="2296325"/>
            <a:chOff x="2838593" y="3849800"/>
            <a:chExt cx="8345371" cy="2296325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759295C-27E3-448A-B5A6-7B56457B88CF}"/>
                </a:ext>
              </a:extLst>
            </p:cNvPr>
            <p:cNvSpPr/>
            <p:nvPr/>
          </p:nvSpPr>
          <p:spPr>
            <a:xfrm>
              <a:off x="4343400" y="4114800"/>
              <a:ext cx="6840564" cy="203132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CO" sz="1800" dirty="0">
                  <a:latin typeface="Myriad Pro"/>
                </a:rPr>
                <a:t>Direcciones de ubicación y teléfono errados o solicitudes de   cambio constantes.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CO" sz="1800" dirty="0">
                  <a:latin typeface="Myriad Pro"/>
                </a:rPr>
                <a:t>Estados financieros maquillados.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ES" sz="1800" dirty="0">
                  <a:latin typeface="Myriad Pro"/>
                </a:rPr>
                <a:t>Cambios constantes de los representantes legales.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ES" sz="1800" dirty="0">
                  <a:latin typeface="Myriad Pro"/>
                </a:rPr>
                <a:t>Cambios constantes de cuentas bancarias para los pagos.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ES" sz="1800" dirty="0">
                  <a:latin typeface="Myriad Pro"/>
                </a:rPr>
                <a:t>Formularios sin la información anexa.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ES" sz="1800" dirty="0">
                  <a:latin typeface="Myriad Pro"/>
                </a:rPr>
                <a:t>Actividad u objeto social no es acorde con las características.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768B30D-5BD7-42DC-B7B8-0E0222579FA1}"/>
                </a:ext>
              </a:extLst>
            </p:cNvPr>
            <p:cNvSpPr/>
            <p:nvPr/>
          </p:nvSpPr>
          <p:spPr>
            <a:xfrm>
              <a:off x="2838593" y="3849800"/>
              <a:ext cx="1492351" cy="1844728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E4C7201-0146-4D09-9C7A-482C9C4AB6EE}"/>
              </a:ext>
            </a:extLst>
          </p:cNvPr>
          <p:cNvGrpSpPr/>
          <p:nvPr/>
        </p:nvGrpSpPr>
        <p:grpSpPr>
          <a:xfrm>
            <a:off x="2893827" y="1413697"/>
            <a:ext cx="8290137" cy="2257628"/>
            <a:chOff x="2893827" y="1371600"/>
            <a:chExt cx="8290137" cy="2257628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796ABDE-726F-4EBF-BA19-6723F18174D1}"/>
                </a:ext>
              </a:extLst>
            </p:cNvPr>
            <p:cNvSpPr/>
            <p:nvPr/>
          </p:nvSpPr>
          <p:spPr>
            <a:xfrm>
              <a:off x="4343400" y="1597903"/>
              <a:ext cx="6840564" cy="203132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CO" sz="1800" dirty="0">
                  <a:latin typeface="Myriad Pro"/>
                </a:rPr>
                <a:t>Formularios incompletos o con información falsa.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CO" sz="1800" dirty="0">
                  <a:latin typeface="Myriad Pro"/>
                </a:rPr>
                <a:t>Son renuentes a registrar información.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CO" sz="1800" dirty="0">
                  <a:latin typeface="Myriad Pro"/>
                </a:rPr>
                <a:t>Solvencia económica sin justificación o consecución.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ES" sz="1800" dirty="0">
                  <a:latin typeface="Myriad Pro"/>
                </a:rPr>
                <a:t>Inconsistencias entre la información financiera, el cargo y los ingresos con el nivel de vida.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es-ES" sz="1800" dirty="0">
                  <a:latin typeface="Myriad Pro"/>
                </a:rPr>
                <a:t>Evaden frecuentemente los controles internos o de aprobación establecidos</a:t>
              </a:r>
              <a:endParaRPr lang="es-CO" sz="1800" dirty="0">
                <a:latin typeface="Myriad Pro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EE3ED1D6-7E28-4897-947F-774CE0CC676B}"/>
                </a:ext>
              </a:extLst>
            </p:cNvPr>
            <p:cNvSpPr/>
            <p:nvPr/>
          </p:nvSpPr>
          <p:spPr>
            <a:xfrm>
              <a:off x="2893827" y="1371600"/>
              <a:ext cx="1449572" cy="1902828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2CB1D13-E2B1-4C5B-8C3C-1A18DFCD9E23}"/>
              </a:ext>
            </a:extLst>
          </p:cNvPr>
          <p:cNvSpPr/>
          <p:nvPr/>
        </p:nvSpPr>
        <p:spPr>
          <a:xfrm>
            <a:off x="4765581" y="864218"/>
            <a:ext cx="2651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>
                <a:solidFill>
                  <a:srgbClr val="FF6C0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SEÑALES DE ALERTA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81BF8F6-0498-4F00-BB3E-0014FCACD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0F4D3489-04AD-4247-85DB-204455651AA3}"/>
              </a:ext>
            </a:extLst>
          </p:cNvPr>
          <p:cNvGrpSpPr>
            <a:grpSpLocks/>
          </p:cNvGrpSpPr>
          <p:nvPr/>
        </p:nvGrpSpPr>
        <p:grpSpPr bwMode="auto">
          <a:xfrm>
            <a:off x="-123553" y="2351503"/>
            <a:ext cx="2700338" cy="3438525"/>
            <a:chOff x="4114800" y="427890"/>
            <a:chExt cx="4572000" cy="5865679"/>
          </a:xfrm>
        </p:grpSpPr>
        <p:sp>
          <p:nvSpPr>
            <p:cNvPr id="4" name="Ellipse 98">
              <a:extLst>
                <a:ext uri="{FF2B5EF4-FFF2-40B4-BE49-F238E27FC236}">
                  <a16:creationId xmlns:a16="http://schemas.microsoft.com/office/drawing/2014/main" id="{439DB3EA-0236-4997-A671-B182FB873FB5}"/>
                </a:ext>
              </a:extLst>
            </p:cNvPr>
            <p:cNvSpPr/>
            <p:nvPr/>
          </p:nvSpPr>
          <p:spPr bwMode="auto">
            <a:xfrm>
              <a:off x="4114800" y="5101253"/>
              <a:ext cx="4572000" cy="1192316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FCFFB4">
                    <a:alpha val="1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Ellipse 98">
              <a:extLst>
                <a:ext uri="{FF2B5EF4-FFF2-40B4-BE49-F238E27FC236}">
                  <a16:creationId xmlns:a16="http://schemas.microsoft.com/office/drawing/2014/main" id="{9AA62BC1-2CAC-47E8-B897-483837D6F85E}"/>
                </a:ext>
              </a:extLst>
            </p:cNvPr>
            <p:cNvSpPr/>
            <p:nvPr/>
          </p:nvSpPr>
          <p:spPr bwMode="auto">
            <a:xfrm>
              <a:off x="5691136" y="5435630"/>
              <a:ext cx="1637906" cy="537228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1000">
                  <a:schemeClr val="tx1">
                    <a:alpha val="97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rapezoid 8">
              <a:extLst>
                <a:ext uri="{FF2B5EF4-FFF2-40B4-BE49-F238E27FC236}">
                  <a16:creationId xmlns:a16="http://schemas.microsoft.com/office/drawing/2014/main" id="{E5B79BF4-A596-46EF-9678-0CF20CDEBAD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099486" y="5490700"/>
              <a:ext cx="838749" cy="213543"/>
            </a:xfrm>
            <a:custGeom>
              <a:avLst/>
              <a:gdLst>
                <a:gd name="T0" fmla="*/ 419375 w 838749"/>
                <a:gd name="T1" fmla="*/ 0 h 213543"/>
                <a:gd name="T2" fmla="*/ 68675 w 838749"/>
                <a:gd name="T3" fmla="*/ 106772 h 213543"/>
                <a:gd name="T4" fmla="*/ 419375 w 838749"/>
                <a:gd name="T5" fmla="*/ 213543 h 213543"/>
                <a:gd name="T6" fmla="*/ 770074 w 838749"/>
                <a:gd name="T7" fmla="*/ 106772 h 2135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67 w 838749"/>
                <a:gd name="T13" fmla="*/ 23313 h 213543"/>
                <a:gd name="T14" fmla="*/ 747182 w 838749"/>
                <a:gd name="T15" fmla="*/ 213543 h 2135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8749" h="213543">
                  <a:moveTo>
                    <a:pt x="0" y="213543"/>
                  </a:moveTo>
                  <a:lnTo>
                    <a:pt x="137351" y="0"/>
                  </a:lnTo>
                  <a:lnTo>
                    <a:pt x="701398" y="0"/>
                  </a:lnTo>
                  <a:lnTo>
                    <a:pt x="838749" y="213543"/>
                  </a:lnTo>
                  <a:lnTo>
                    <a:pt x="0" y="213543"/>
                  </a:lnTo>
                  <a:close/>
                </a:path>
              </a:pathLst>
            </a:custGeom>
            <a:gradFill rotWithShape="1">
              <a:gsLst>
                <a:gs pos="0">
                  <a:srgbClr val="7F7F7F"/>
                </a:gs>
                <a:gs pos="24001">
                  <a:srgbClr val="262626"/>
                </a:gs>
                <a:gs pos="47000">
                  <a:srgbClr val="7F7F7F"/>
                </a:gs>
                <a:gs pos="67999">
                  <a:srgbClr val="F2F2F2"/>
                </a:gs>
                <a:gs pos="85001">
                  <a:srgbClr val="7F7F7F"/>
                </a:gs>
                <a:gs pos="100000">
                  <a:srgbClr val="7F7F7F"/>
                </a:gs>
              </a:gsLst>
              <a:lin ang="0"/>
            </a:gradFill>
            <a:ln>
              <a:noFill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s-CO"/>
            </a:p>
          </p:txBody>
        </p:sp>
        <p:sp>
          <p:nvSpPr>
            <p:cNvPr id="7" name="Freeform 57">
              <a:extLst>
                <a:ext uri="{FF2B5EF4-FFF2-40B4-BE49-F238E27FC236}">
                  <a16:creationId xmlns:a16="http://schemas.microsoft.com/office/drawing/2014/main" id="{90B08F33-8873-4B10-86C9-9B4649D58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258" y="427890"/>
              <a:ext cx="3296742" cy="4148092"/>
            </a:xfrm>
            <a:custGeom>
              <a:avLst/>
              <a:gdLst/>
              <a:ahLst/>
              <a:cxnLst>
                <a:cxn ang="0">
                  <a:pos x="722" y="282"/>
                </a:cxn>
                <a:cxn ang="0">
                  <a:pos x="704" y="212"/>
                </a:cxn>
                <a:cxn ang="0">
                  <a:pos x="674" y="150"/>
                </a:cxn>
                <a:cxn ang="0">
                  <a:pos x="632" y="100"/>
                </a:cxn>
                <a:cxn ang="0">
                  <a:pos x="580" y="60"/>
                </a:cxn>
                <a:cxn ang="0">
                  <a:pos x="522" y="30"/>
                </a:cxn>
                <a:cxn ang="0">
                  <a:pos x="458" y="10"/>
                </a:cxn>
                <a:cxn ang="0">
                  <a:pos x="392" y="2"/>
                </a:cxn>
                <a:cxn ang="0">
                  <a:pos x="326" y="2"/>
                </a:cxn>
                <a:cxn ang="0">
                  <a:pos x="260" y="14"/>
                </a:cxn>
                <a:cxn ang="0">
                  <a:pos x="196" y="36"/>
                </a:cxn>
                <a:cxn ang="0">
                  <a:pos x="138" y="70"/>
                </a:cxn>
                <a:cxn ang="0">
                  <a:pos x="88" y="112"/>
                </a:cxn>
                <a:cxn ang="0">
                  <a:pos x="48" y="166"/>
                </a:cxn>
                <a:cxn ang="0">
                  <a:pos x="18" y="230"/>
                </a:cxn>
                <a:cxn ang="0">
                  <a:pos x="2" y="304"/>
                </a:cxn>
                <a:cxn ang="0">
                  <a:pos x="2" y="388"/>
                </a:cxn>
                <a:cxn ang="0">
                  <a:pos x="6" y="426"/>
                </a:cxn>
                <a:cxn ang="0">
                  <a:pos x="24" y="492"/>
                </a:cxn>
                <a:cxn ang="0">
                  <a:pos x="52" y="552"/>
                </a:cxn>
                <a:cxn ang="0">
                  <a:pos x="104" y="638"/>
                </a:cxn>
                <a:cxn ang="0">
                  <a:pos x="160" y="726"/>
                </a:cxn>
                <a:cxn ang="0">
                  <a:pos x="192" y="794"/>
                </a:cxn>
                <a:cxn ang="0">
                  <a:pos x="220" y="872"/>
                </a:cxn>
                <a:cxn ang="0">
                  <a:pos x="230" y="916"/>
                </a:cxn>
                <a:cxn ang="0">
                  <a:pos x="512" y="916"/>
                </a:cxn>
                <a:cxn ang="0">
                  <a:pos x="518" y="868"/>
                </a:cxn>
                <a:cxn ang="0">
                  <a:pos x="526" y="822"/>
                </a:cxn>
                <a:cxn ang="0">
                  <a:pos x="558" y="742"/>
                </a:cxn>
                <a:cxn ang="0">
                  <a:pos x="596" y="672"/>
                </a:cxn>
                <a:cxn ang="0">
                  <a:pos x="660" y="574"/>
                </a:cxn>
                <a:cxn ang="0">
                  <a:pos x="696" y="504"/>
                </a:cxn>
                <a:cxn ang="0">
                  <a:pos x="720" y="428"/>
                </a:cxn>
                <a:cxn ang="0">
                  <a:pos x="726" y="384"/>
                </a:cxn>
                <a:cxn ang="0">
                  <a:pos x="728" y="336"/>
                </a:cxn>
                <a:cxn ang="0">
                  <a:pos x="722" y="282"/>
                </a:cxn>
              </a:cxnLst>
              <a:rect l="0" t="0" r="r" b="b"/>
              <a:pathLst>
                <a:path w="728" h="916">
                  <a:moveTo>
                    <a:pt x="722" y="282"/>
                  </a:moveTo>
                  <a:lnTo>
                    <a:pt x="722" y="282"/>
                  </a:lnTo>
                  <a:lnTo>
                    <a:pt x="716" y="246"/>
                  </a:lnTo>
                  <a:lnTo>
                    <a:pt x="704" y="212"/>
                  </a:lnTo>
                  <a:lnTo>
                    <a:pt x="690" y="180"/>
                  </a:lnTo>
                  <a:lnTo>
                    <a:pt x="674" y="150"/>
                  </a:lnTo>
                  <a:lnTo>
                    <a:pt x="654" y="124"/>
                  </a:lnTo>
                  <a:lnTo>
                    <a:pt x="632" y="100"/>
                  </a:lnTo>
                  <a:lnTo>
                    <a:pt x="606" y="78"/>
                  </a:lnTo>
                  <a:lnTo>
                    <a:pt x="580" y="60"/>
                  </a:lnTo>
                  <a:lnTo>
                    <a:pt x="552" y="44"/>
                  </a:lnTo>
                  <a:lnTo>
                    <a:pt x="522" y="30"/>
                  </a:lnTo>
                  <a:lnTo>
                    <a:pt x="490" y="18"/>
                  </a:lnTo>
                  <a:lnTo>
                    <a:pt x="458" y="10"/>
                  </a:lnTo>
                  <a:lnTo>
                    <a:pt x="426" y="4"/>
                  </a:lnTo>
                  <a:lnTo>
                    <a:pt x="392" y="2"/>
                  </a:lnTo>
                  <a:lnTo>
                    <a:pt x="358" y="0"/>
                  </a:lnTo>
                  <a:lnTo>
                    <a:pt x="326" y="2"/>
                  </a:lnTo>
                  <a:lnTo>
                    <a:pt x="292" y="8"/>
                  </a:lnTo>
                  <a:lnTo>
                    <a:pt x="260" y="14"/>
                  </a:lnTo>
                  <a:lnTo>
                    <a:pt x="228" y="24"/>
                  </a:lnTo>
                  <a:lnTo>
                    <a:pt x="196" y="36"/>
                  </a:lnTo>
                  <a:lnTo>
                    <a:pt x="166" y="52"/>
                  </a:lnTo>
                  <a:lnTo>
                    <a:pt x="138" y="70"/>
                  </a:lnTo>
                  <a:lnTo>
                    <a:pt x="112" y="90"/>
                  </a:lnTo>
                  <a:lnTo>
                    <a:pt x="88" y="112"/>
                  </a:lnTo>
                  <a:lnTo>
                    <a:pt x="66" y="138"/>
                  </a:lnTo>
                  <a:lnTo>
                    <a:pt x="48" y="166"/>
                  </a:lnTo>
                  <a:lnTo>
                    <a:pt x="32" y="196"/>
                  </a:lnTo>
                  <a:lnTo>
                    <a:pt x="18" y="230"/>
                  </a:lnTo>
                  <a:lnTo>
                    <a:pt x="8" y="266"/>
                  </a:lnTo>
                  <a:lnTo>
                    <a:pt x="2" y="304"/>
                  </a:lnTo>
                  <a:lnTo>
                    <a:pt x="0" y="344"/>
                  </a:lnTo>
                  <a:lnTo>
                    <a:pt x="2" y="388"/>
                  </a:lnTo>
                  <a:lnTo>
                    <a:pt x="2" y="388"/>
                  </a:lnTo>
                  <a:lnTo>
                    <a:pt x="6" y="426"/>
                  </a:lnTo>
                  <a:lnTo>
                    <a:pt x="14" y="460"/>
                  </a:lnTo>
                  <a:lnTo>
                    <a:pt x="24" y="492"/>
                  </a:lnTo>
                  <a:lnTo>
                    <a:pt x="38" y="522"/>
                  </a:lnTo>
                  <a:lnTo>
                    <a:pt x="52" y="552"/>
                  </a:lnTo>
                  <a:lnTo>
                    <a:pt x="68" y="580"/>
                  </a:lnTo>
                  <a:lnTo>
                    <a:pt x="104" y="638"/>
                  </a:lnTo>
                  <a:lnTo>
                    <a:pt x="142" y="696"/>
                  </a:lnTo>
                  <a:lnTo>
                    <a:pt x="160" y="726"/>
                  </a:lnTo>
                  <a:lnTo>
                    <a:pt x="176" y="760"/>
                  </a:lnTo>
                  <a:lnTo>
                    <a:pt x="192" y="794"/>
                  </a:lnTo>
                  <a:lnTo>
                    <a:pt x="208" y="832"/>
                  </a:lnTo>
                  <a:lnTo>
                    <a:pt x="220" y="872"/>
                  </a:lnTo>
                  <a:lnTo>
                    <a:pt x="230" y="916"/>
                  </a:lnTo>
                  <a:lnTo>
                    <a:pt x="230" y="916"/>
                  </a:lnTo>
                  <a:lnTo>
                    <a:pt x="512" y="916"/>
                  </a:lnTo>
                  <a:lnTo>
                    <a:pt x="512" y="916"/>
                  </a:lnTo>
                  <a:lnTo>
                    <a:pt x="514" y="892"/>
                  </a:lnTo>
                  <a:lnTo>
                    <a:pt x="518" y="868"/>
                  </a:lnTo>
                  <a:lnTo>
                    <a:pt x="522" y="844"/>
                  </a:lnTo>
                  <a:lnTo>
                    <a:pt x="526" y="822"/>
                  </a:lnTo>
                  <a:lnTo>
                    <a:pt x="540" y="782"/>
                  </a:lnTo>
                  <a:lnTo>
                    <a:pt x="558" y="742"/>
                  </a:lnTo>
                  <a:lnTo>
                    <a:pt x="576" y="706"/>
                  </a:lnTo>
                  <a:lnTo>
                    <a:pt x="596" y="672"/>
                  </a:lnTo>
                  <a:lnTo>
                    <a:pt x="638" y="606"/>
                  </a:lnTo>
                  <a:lnTo>
                    <a:pt x="660" y="574"/>
                  </a:lnTo>
                  <a:lnTo>
                    <a:pt x="678" y="540"/>
                  </a:lnTo>
                  <a:lnTo>
                    <a:pt x="696" y="504"/>
                  </a:lnTo>
                  <a:lnTo>
                    <a:pt x="710" y="468"/>
                  </a:lnTo>
                  <a:lnTo>
                    <a:pt x="720" y="428"/>
                  </a:lnTo>
                  <a:lnTo>
                    <a:pt x="724" y="406"/>
                  </a:lnTo>
                  <a:lnTo>
                    <a:pt x="726" y="384"/>
                  </a:lnTo>
                  <a:lnTo>
                    <a:pt x="728" y="360"/>
                  </a:lnTo>
                  <a:lnTo>
                    <a:pt x="728" y="336"/>
                  </a:lnTo>
                  <a:lnTo>
                    <a:pt x="726" y="310"/>
                  </a:lnTo>
                  <a:lnTo>
                    <a:pt x="722" y="282"/>
                  </a:lnTo>
                  <a:lnTo>
                    <a:pt x="722" y="282"/>
                  </a:lnTo>
                  <a:close/>
                </a:path>
              </a:pathLst>
            </a:custGeom>
            <a:gradFill>
              <a:gsLst>
                <a:gs pos="16000">
                  <a:srgbClr val="FCFFB4">
                    <a:alpha val="88000"/>
                  </a:srgbClr>
                </a:gs>
                <a:gs pos="68000">
                  <a:srgbClr val="FCFFB4">
                    <a:alpha val="33000"/>
                  </a:srgbClr>
                </a:gs>
              </a:gsLst>
              <a:lin ang="4800000" scaled="0"/>
            </a:gradFill>
            <a:ln w="3175">
              <a:solidFill>
                <a:srgbClr val="FCFFB4"/>
              </a:solidFill>
              <a:round/>
              <a:headEnd/>
              <a:tailEnd/>
            </a:ln>
            <a:sp3d prstMaterial="matte">
              <a:extrusionClr>
                <a:srgbClr val="FF9966"/>
              </a:extrusionClr>
            </a:sp3d>
          </p:spPr>
          <p:txBody>
            <a:bodyPr/>
            <a:lstStyle/>
            <a:p>
              <a:pPr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859B4C1B-BF79-4AE2-B4D5-F8FDEFAC670B}"/>
                </a:ext>
              </a:extLst>
            </p:cNvPr>
            <p:cNvSpPr/>
            <p:nvPr/>
          </p:nvSpPr>
          <p:spPr>
            <a:xfrm>
              <a:off x="5869954" y="4452082"/>
              <a:ext cx="1276718" cy="257267"/>
            </a:xfrm>
            <a:prstGeom prst="roundRect">
              <a:avLst/>
            </a:prstGeom>
            <a:gradFill>
              <a:gsLst>
                <a:gs pos="15000">
                  <a:schemeClr val="bg1">
                    <a:lumMod val="50000"/>
                  </a:schemeClr>
                </a:gs>
                <a:gs pos="31000">
                  <a:schemeClr val="bg1">
                    <a:lumMod val="95000"/>
                  </a:schemeClr>
                </a:gs>
                <a:gs pos="63000">
                  <a:schemeClr val="bg1">
                    <a:lumMod val="50000"/>
                  </a:schemeClr>
                </a:gs>
                <a:gs pos="76000">
                  <a:schemeClr val="tx1">
                    <a:lumMod val="85000"/>
                    <a:lumOff val="15000"/>
                  </a:schemeClr>
                </a:gs>
                <a:gs pos="90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6EEFE221-0F32-4F5A-9844-9974628E158A}"/>
                </a:ext>
              </a:extLst>
            </p:cNvPr>
            <p:cNvSpPr/>
            <p:nvPr/>
          </p:nvSpPr>
          <p:spPr>
            <a:xfrm>
              <a:off x="5931773" y="4709349"/>
              <a:ext cx="1155767" cy="132695"/>
            </a:xfrm>
            <a:prstGeom prst="roundRect">
              <a:avLst/>
            </a:prstGeom>
            <a:gradFill>
              <a:gsLst>
                <a:gs pos="19000">
                  <a:schemeClr val="tx1">
                    <a:lumMod val="65000"/>
                    <a:lumOff val="35000"/>
                  </a:schemeClr>
                </a:gs>
                <a:gs pos="35000">
                  <a:schemeClr val="bg1">
                    <a:lumMod val="75000"/>
                  </a:schemeClr>
                </a:gs>
                <a:gs pos="59000">
                  <a:schemeClr val="tx1">
                    <a:lumMod val="65000"/>
                    <a:lumOff val="35000"/>
                  </a:schemeClr>
                </a:gs>
                <a:gs pos="70000">
                  <a:schemeClr val="tx1">
                    <a:lumMod val="85000"/>
                    <a:lumOff val="15000"/>
                  </a:schemeClr>
                </a:gs>
                <a:gs pos="95000">
                  <a:schemeClr val="tx1">
                    <a:lumMod val="65000"/>
                    <a:lumOff val="35000"/>
                  </a:schemeClr>
                </a:gs>
                <a:gs pos="48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51971FDB-A993-414D-B774-AE02949E185A}"/>
                </a:ext>
              </a:extLst>
            </p:cNvPr>
            <p:cNvSpPr/>
            <p:nvPr/>
          </p:nvSpPr>
          <p:spPr>
            <a:xfrm>
              <a:off x="5869954" y="4842044"/>
              <a:ext cx="1276718" cy="257267"/>
            </a:xfrm>
            <a:prstGeom prst="roundRect">
              <a:avLst/>
            </a:prstGeom>
            <a:gradFill>
              <a:gsLst>
                <a:gs pos="15000">
                  <a:schemeClr val="bg1">
                    <a:lumMod val="50000"/>
                  </a:schemeClr>
                </a:gs>
                <a:gs pos="31000">
                  <a:schemeClr val="bg1">
                    <a:lumMod val="95000"/>
                  </a:schemeClr>
                </a:gs>
                <a:gs pos="63000">
                  <a:schemeClr val="bg1">
                    <a:lumMod val="50000"/>
                  </a:schemeClr>
                </a:gs>
                <a:gs pos="76000">
                  <a:schemeClr val="tx1">
                    <a:lumMod val="85000"/>
                    <a:lumOff val="15000"/>
                  </a:schemeClr>
                </a:gs>
                <a:gs pos="90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38E45186-B680-46A7-8228-45DA7116A6D7}"/>
                </a:ext>
              </a:extLst>
            </p:cNvPr>
            <p:cNvSpPr/>
            <p:nvPr/>
          </p:nvSpPr>
          <p:spPr>
            <a:xfrm>
              <a:off x="5931773" y="5099311"/>
              <a:ext cx="1155767" cy="132695"/>
            </a:xfrm>
            <a:prstGeom prst="roundRect">
              <a:avLst/>
            </a:prstGeom>
            <a:gradFill>
              <a:gsLst>
                <a:gs pos="19000">
                  <a:schemeClr val="tx1">
                    <a:lumMod val="65000"/>
                    <a:lumOff val="35000"/>
                  </a:schemeClr>
                </a:gs>
                <a:gs pos="35000">
                  <a:schemeClr val="bg1">
                    <a:lumMod val="75000"/>
                  </a:schemeClr>
                </a:gs>
                <a:gs pos="59000">
                  <a:schemeClr val="tx1">
                    <a:lumMod val="65000"/>
                    <a:lumOff val="35000"/>
                  </a:schemeClr>
                </a:gs>
                <a:gs pos="70000">
                  <a:schemeClr val="tx1">
                    <a:lumMod val="85000"/>
                    <a:lumOff val="15000"/>
                  </a:schemeClr>
                </a:gs>
                <a:gs pos="95000">
                  <a:schemeClr val="tx1">
                    <a:lumMod val="65000"/>
                    <a:lumOff val="35000"/>
                  </a:schemeClr>
                </a:gs>
                <a:gs pos="48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59803B6E-F4D3-4DEF-BEAD-E4904B279F8C}"/>
                </a:ext>
              </a:extLst>
            </p:cNvPr>
            <p:cNvSpPr/>
            <p:nvPr/>
          </p:nvSpPr>
          <p:spPr>
            <a:xfrm>
              <a:off x="5869954" y="5232006"/>
              <a:ext cx="1276718" cy="257267"/>
            </a:xfrm>
            <a:prstGeom prst="roundRect">
              <a:avLst/>
            </a:prstGeom>
            <a:gradFill>
              <a:gsLst>
                <a:gs pos="15000">
                  <a:schemeClr val="bg1">
                    <a:lumMod val="50000"/>
                  </a:schemeClr>
                </a:gs>
                <a:gs pos="31000">
                  <a:schemeClr val="bg1">
                    <a:lumMod val="95000"/>
                  </a:schemeClr>
                </a:gs>
                <a:gs pos="63000">
                  <a:schemeClr val="bg1">
                    <a:lumMod val="50000"/>
                  </a:schemeClr>
                </a:gs>
                <a:gs pos="76000">
                  <a:schemeClr val="tx1">
                    <a:lumMod val="85000"/>
                    <a:lumOff val="15000"/>
                  </a:schemeClr>
                </a:gs>
                <a:gs pos="90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" name="Group 57">
              <a:extLst>
                <a:ext uri="{FF2B5EF4-FFF2-40B4-BE49-F238E27FC236}">
                  <a16:creationId xmlns:a16="http://schemas.microsoft.com/office/drawing/2014/main" id="{047EEE85-5A80-48CF-A15D-66E2DDEA2F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9158" y="1218129"/>
              <a:ext cx="2053050" cy="1500997"/>
              <a:chOff x="5354640" y="1223382"/>
              <a:chExt cx="1551053" cy="1133985"/>
            </a:xfrm>
          </p:grpSpPr>
          <p:sp>
            <p:nvSpPr>
              <p:cNvPr id="15" name=" 4">
                <a:extLst>
                  <a:ext uri="{FF2B5EF4-FFF2-40B4-BE49-F238E27FC236}">
                    <a16:creationId xmlns:a16="http://schemas.microsoft.com/office/drawing/2014/main" id="{45FACDA7-DF38-48E2-B38C-CF4B746D029C}"/>
                  </a:ext>
                </a:extLst>
              </p:cNvPr>
              <p:cNvSpPr/>
              <p:nvPr/>
            </p:nvSpPr>
            <p:spPr>
              <a:xfrm>
                <a:off x="5354066" y="1745481"/>
                <a:ext cx="438614" cy="4357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1750" tIns="31750" rIns="31750" bIns="31750" anchor="ctr"/>
              <a:lstStyle/>
              <a:p>
                <a:pPr algn="ctr" defTabSz="111125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en-US" sz="160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 4">
                <a:extLst>
                  <a:ext uri="{FF2B5EF4-FFF2-40B4-BE49-F238E27FC236}">
                    <a16:creationId xmlns:a16="http://schemas.microsoft.com/office/drawing/2014/main" id="{41ACE7C8-A736-4F5B-85C6-61B1E4DA4E64}"/>
                  </a:ext>
                </a:extLst>
              </p:cNvPr>
              <p:cNvSpPr/>
              <p:nvPr/>
            </p:nvSpPr>
            <p:spPr>
              <a:xfrm rot="1592781">
                <a:off x="5737852" y="1223772"/>
                <a:ext cx="308654" cy="306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1750" tIns="31750" rIns="31750" bIns="31750" anchor="ctr"/>
              <a:lstStyle/>
              <a:p>
                <a:pPr algn="ctr" defTabSz="111125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en-US" sz="160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 4">
                <a:extLst>
                  <a:ext uri="{FF2B5EF4-FFF2-40B4-BE49-F238E27FC236}">
                    <a16:creationId xmlns:a16="http://schemas.microsoft.com/office/drawing/2014/main" id="{47C6A722-93B6-414D-8EA5-E48962608A56}"/>
                  </a:ext>
                </a:extLst>
              </p:cNvPr>
              <p:cNvSpPr/>
              <p:nvPr/>
            </p:nvSpPr>
            <p:spPr>
              <a:xfrm>
                <a:off x="6178498" y="1733206"/>
                <a:ext cx="726962" cy="62400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3340" tIns="53340" rIns="53340" bIns="53340" anchor="ctr"/>
              <a:lstStyle/>
              <a:p>
                <a:pPr algn="ctr" defTabSz="18669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en-US" sz="160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4" name="Ellipse 45">
              <a:extLst>
                <a:ext uri="{FF2B5EF4-FFF2-40B4-BE49-F238E27FC236}">
                  <a16:creationId xmlns:a16="http://schemas.microsoft.com/office/drawing/2014/main" id="{D5CDFD87-8C4E-43BD-952D-A09A9144DB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374326" flipH="1">
              <a:off x="5199269" y="518631"/>
              <a:ext cx="2621646" cy="2145618"/>
            </a:xfrm>
            <a:prstGeom prst="ellipse">
              <a:avLst/>
            </a:prstGeom>
            <a:gradFill rotWithShape="1">
              <a:gsLst>
                <a:gs pos="0">
                  <a:srgbClr val="FFFCF9">
                    <a:alpha val="76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  <a:ln w="9525">
              <a:noFill/>
              <a:round/>
              <a:headEnd/>
              <a:tailEnd/>
            </a:ln>
            <a:effectLst>
              <a:softEdge rad="50800"/>
            </a:effectLst>
          </p:spPr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u="sng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348">
            <a:extLst>
              <a:ext uri="{FF2B5EF4-FFF2-40B4-BE49-F238E27FC236}">
                <a16:creationId xmlns:a16="http://schemas.microsoft.com/office/drawing/2014/main" id="{5DB64D46-AEB4-4D55-AA8D-DE6C1EAFCB73}"/>
              </a:ext>
            </a:extLst>
          </p:cNvPr>
          <p:cNvGrpSpPr>
            <a:grpSpLocks/>
          </p:cNvGrpSpPr>
          <p:nvPr/>
        </p:nvGrpSpPr>
        <p:grpSpPr bwMode="auto">
          <a:xfrm>
            <a:off x="2633198" y="2370162"/>
            <a:ext cx="2735217" cy="1891573"/>
            <a:chOff x="724692" y="5325025"/>
            <a:chExt cx="2568575" cy="1429327"/>
          </a:xfrm>
        </p:grpSpPr>
        <p:sp>
          <p:nvSpPr>
            <p:cNvPr id="19" name="Rounded Rectangle 27">
              <a:extLst>
                <a:ext uri="{FF2B5EF4-FFF2-40B4-BE49-F238E27FC236}">
                  <a16:creationId xmlns:a16="http://schemas.microsoft.com/office/drawing/2014/main" id="{27BC209E-0DC2-44C3-907A-BB3846D93E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57902" y="4707966"/>
              <a:ext cx="1282818" cy="2549237"/>
            </a:xfrm>
            <a:prstGeom prst="roundRect">
              <a:avLst>
                <a:gd name="adj" fmla="val 7870"/>
              </a:avLst>
            </a:prstGeom>
            <a:solidFill>
              <a:srgbClr val="FFFFFF"/>
            </a:solidFill>
            <a:ln w="63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Round Same Side Corner Rectangle 31">
              <a:extLst>
                <a:ext uri="{FF2B5EF4-FFF2-40B4-BE49-F238E27FC236}">
                  <a16:creationId xmlns:a16="http://schemas.microsoft.com/office/drawing/2014/main" id="{B9B1E2C3-3F42-4536-A428-A4AD26AB964B}"/>
                </a:ext>
              </a:extLst>
            </p:cNvPr>
            <p:cNvSpPr/>
            <p:nvPr/>
          </p:nvSpPr>
          <p:spPr>
            <a:xfrm>
              <a:off x="724692" y="5325025"/>
              <a:ext cx="2536724" cy="313783"/>
            </a:xfrm>
            <a:prstGeom prst="round2SameRect">
              <a:avLst>
                <a:gd name="adj1" fmla="val 27778"/>
                <a:gd name="adj2" fmla="val 0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ektangel 76">
              <a:extLst>
                <a:ext uri="{FF2B5EF4-FFF2-40B4-BE49-F238E27FC236}">
                  <a16:creationId xmlns:a16="http://schemas.microsoft.com/office/drawing/2014/main" id="{AC97CC0F-97B1-4BF2-B3A9-2D48F21C8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042" y="5353601"/>
              <a:ext cx="2435225" cy="245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Open Sans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Open Sans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Open Sans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900">
                  <a:solidFill>
                    <a:schemeClr val="tx1"/>
                  </a:solidFill>
                  <a:latin typeface="Open Sans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5pPr>
              <a:lvl6pPr marL="2514600" indent="-228600" defTabSz="11715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6pPr>
              <a:lvl7pPr marL="2971800" indent="-228600" defTabSz="11715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7pPr>
              <a:lvl8pPr marL="3429000" indent="-228600" defTabSz="11715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8pPr>
              <a:lvl9pPr marL="3886200" indent="-228600" defTabSz="11715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s-CO" altLang="es-CO" sz="1600" b="1" noProof="1">
                  <a:solidFill>
                    <a:srgbClr val="FFFFFF"/>
                  </a:solidFill>
                  <a:latin typeface="Myriad Pro" panose="020B0503030403020204"/>
                  <a:cs typeface="Tahoma" panose="020B0604030504040204" pitchFamily="34" charset="0"/>
                </a:rPr>
                <a:t>SEÑALES DE ALERTA </a:t>
              </a:r>
            </a:p>
          </p:txBody>
        </p:sp>
        <p:grpSp>
          <p:nvGrpSpPr>
            <p:cNvPr id="22" name="Group 44">
              <a:extLst>
                <a:ext uri="{FF2B5EF4-FFF2-40B4-BE49-F238E27FC236}">
                  <a16:creationId xmlns:a16="http://schemas.microsoft.com/office/drawing/2014/main" id="{8AD29C9F-D788-48C9-B108-BC99DBD15A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3072" y="5809213"/>
              <a:ext cx="403474" cy="403225"/>
              <a:chOff x="3294180" y="1631156"/>
              <a:chExt cx="460659" cy="460375"/>
            </a:xfrm>
          </p:grpSpPr>
          <p:sp>
            <p:nvSpPr>
              <p:cNvPr id="24" name="Ellipse 53">
                <a:extLst>
                  <a:ext uri="{FF2B5EF4-FFF2-40B4-BE49-F238E27FC236}">
                    <a16:creationId xmlns:a16="http://schemas.microsoft.com/office/drawing/2014/main" id="{FAAA9CD2-F273-4822-AB83-1282CA807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180" y="1631156"/>
                <a:ext cx="460659" cy="460375"/>
              </a:xfrm>
              <a:prstGeom prst="ellipse">
                <a:avLst/>
              </a:prstGeom>
              <a:solidFill>
                <a:srgbClr val="FFFFFF">
                  <a:alpha val="61960"/>
                </a:srgb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>
                <a:outerShdw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>
                    <a:solidFill>
                      <a:schemeClr val="tx1"/>
                    </a:solidFill>
                    <a:latin typeface="Open Sans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700">
                    <a:solidFill>
                      <a:schemeClr val="tx1"/>
                    </a:solidFill>
                    <a:latin typeface="Open Sans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300">
                    <a:solidFill>
                      <a:schemeClr val="tx1"/>
                    </a:solidFill>
                    <a:latin typeface="Open Sans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900">
                    <a:solidFill>
                      <a:schemeClr val="tx1"/>
                    </a:solidFill>
                    <a:latin typeface="Open Sans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5pPr>
                <a:lvl6pPr marL="25146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6pPr>
                <a:lvl7pPr marL="29718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7pPr>
                <a:lvl8pPr marL="34290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8pPr>
                <a:lvl9pPr marL="38862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CO" sz="160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Tekstboks 54">
                <a:extLst>
                  <a:ext uri="{FF2B5EF4-FFF2-40B4-BE49-F238E27FC236}">
                    <a16:creationId xmlns:a16="http://schemas.microsoft.com/office/drawing/2014/main" id="{47027571-EFBD-461E-9DAA-DB40E4C5B3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4687" y="1638406"/>
                <a:ext cx="339162" cy="308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>
                    <a:solidFill>
                      <a:schemeClr val="tx1"/>
                    </a:solidFill>
                    <a:latin typeface="Open Sans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700">
                    <a:solidFill>
                      <a:schemeClr val="tx1"/>
                    </a:solidFill>
                    <a:latin typeface="Open Sans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300">
                    <a:solidFill>
                      <a:schemeClr val="tx1"/>
                    </a:solidFill>
                    <a:latin typeface="Open Sans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900">
                    <a:solidFill>
                      <a:schemeClr val="tx1"/>
                    </a:solidFill>
                    <a:latin typeface="Open Sans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5pPr>
                <a:lvl6pPr marL="25146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6pPr>
                <a:lvl7pPr marL="29718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7pPr>
                <a:lvl8pPr marL="34290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8pPr>
                <a:lvl9pPr marL="38862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es-CO" sz="1600">
                    <a:solidFill>
                      <a:srgbClr val="151616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3" name="Tekstboks 72">
              <a:extLst>
                <a:ext uri="{FF2B5EF4-FFF2-40B4-BE49-F238E27FC236}">
                  <a16:creationId xmlns:a16="http://schemas.microsoft.com/office/drawing/2014/main" id="{262C6D77-AA28-4002-88B4-E843E716D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955" y="5725329"/>
              <a:ext cx="1868985" cy="1029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chemeClr val="tx2">
                      <a:lumMod val="50000"/>
                    </a:schemeClr>
                  </a:solidFill>
                  <a:latin typeface="Myriad Pro" panose="020B0503030403020204"/>
                  <a:ea typeface="Tahoma" panose="020B0604030504040204" pitchFamily="34" charset="0"/>
                  <a:cs typeface="Tahoma" panose="020B0604030504040204" pitchFamily="34" charset="0"/>
                </a:rPr>
                <a:t>Comportamientos particulares y situaciones atípicas.</a:t>
              </a:r>
            </a:p>
            <a:p>
              <a:pPr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6" name="Group 348">
            <a:extLst>
              <a:ext uri="{FF2B5EF4-FFF2-40B4-BE49-F238E27FC236}">
                <a16:creationId xmlns:a16="http://schemas.microsoft.com/office/drawing/2014/main" id="{547D69A0-B23D-4447-B6A1-50D5EBBE5F98}"/>
              </a:ext>
            </a:extLst>
          </p:cNvPr>
          <p:cNvGrpSpPr>
            <a:grpSpLocks/>
          </p:cNvGrpSpPr>
          <p:nvPr/>
        </p:nvGrpSpPr>
        <p:grpSpPr bwMode="auto">
          <a:xfrm>
            <a:off x="2496247" y="4664648"/>
            <a:ext cx="2973350" cy="1787525"/>
            <a:chOff x="724692" y="5325025"/>
            <a:chExt cx="2550350" cy="1344874"/>
          </a:xfrm>
        </p:grpSpPr>
        <p:sp>
          <p:nvSpPr>
            <p:cNvPr id="27" name="Rounded Rectangle 27">
              <a:extLst>
                <a:ext uri="{FF2B5EF4-FFF2-40B4-BE49-F238E27FC236}">
                  <a16:creationId xmlns:a16="http://schemas.microsoft.com/office/drawing/2014/main" id="{D0B3B8B9-92FC-46DA-909F-DFEF42EEB7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11617" y="4753628"/>
              <a:ext cx="1329347" cy="2503196"/>
            </a:xfrm>
            <a:prstGeom prst="roundRect">
              <a:avLst>
                <a:gd name="adj" fmla="val 7870"/>
              </a:avLst>
            </a:prstGeom>
            <a:solidFill>
              <a:srgbClr val="FFFFFF"/>
            </a:solidFill>
            <a:ln w="63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ound Same Side Corner Rectangle 111">
              <a:extLst>
                <a:ext uri="{FF2B5EF4-FFF2-40B4-BE49-F238E27FC236}">
                  <a16:creationId xmlns:a16="http://schemas.microsoft.com/office/drawing/2014/main" id="{F60CBC41-C633-45F4-A4E9-4CC0BE82ED3D}"/>
                </a:ext>
              </a:extLst>
            </p:cNvPr>
            <p:cNvSpPr/>
            <p:nvPr/>
          </p:nvSpPr>
          <p:spPr>
            <a:xfrm>
              <a:off x="724692" y="5325025"/>
              <a:ext cx="2503196" cy="314123"/>
            </a:xfrm>
            <a:prstGeom prst="round2SameRect">
              <a:avLst>
                <a:gd name="adj1" fmla="val 27778"/>
                <a:gd name="adj2" fmla="val 0"/>
              </a:avLst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ektangel 76">
              <a:extLst>
                <a:ext uri="{FF2B5EF4-FFF2-40B4-BE49-F238E27FC236}">
                  <a16:creationId xmlns:a16="http://schemas.microsoft.com/office/drawing/2014/main" id="{ED74DD2D-EEE6-4CA4-BBDD-AD1255A49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73" y="5353600"/>
              <a:ext cx="2519669" cy="254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Open Sans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Open Sans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Open Sans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900">
                  <a:solidFill>
                    <a:schemeClr val="tx1"/>
                  </a:solidFill>
                  <a:latin typeface="Open Sans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5pPr>
              <a:lvl6pPr marL="2514600" indent="-228600" defTabSz="11715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6pPr>
              <a:lvl7pPr marL="2971800" indent="-228600" defTabSz="11715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7pPr>
              <a:lvl8pPr marL="3429000" indent="-228600" defTabSz="11715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8pPr>
              <a:lvl9pPr marL="3886200" indent="-228600" defTabSz="11715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>
                  <a:solidFill>
                    <a:schemeClr val="tx1"/>
                  </a:solidFill>
                  <a:latin typeface="Open Sans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s-CO" altLang="es-CO" sz="1600" b="1" noProof="1">
                  <a:solidFill>
                    <a:srgbClr val="FFFFFF"/>
                  </a:solidFill>
                  <a:latin typeface="Myriad Pro" panose="020B0503030403020204"/>
                  <a:cs typeface="Tahoma" panose="020B0604030504040204" pitchFamily="34" charset="0"/>
                </a:rPr>
                <a:t>OPERACIONES INUSUALES</a:t>
              </a:r>
            </a:p>
          </p:txBody>
        </p:sp>
        <p:grpSp>
          <p:nvGrpSpPr>
            <p:cNvPr id="30" name="Group 44">
              <a:extLst>
                <a:ext uri="{FF2B5EF4-FFF2-40B4-BE49-F238E27FC236}">
                  <a16:creationId xmlns:a16="http://schemas.microsoft.com/office/drawing/2014/main" id="{CA6914D2-8654-48CE-A184-B3FDD0D94E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3072" y="5809213"/>
              <a:ext cx="403474" cy="403225"/>
              <a:chOff x="3294180" y="1631156"/>
              <a:chExt cx="460659" cy="460375"/>
            </a:xfrm>
          </p:grpSpPr>
          <p:sp>
            <p:nvSpPr>
              <p:cNvPr id="32" name="Ellipse 53">
                <a:extLst>
                  <a:ext uri="{FF2B5EF4-FFF2-40B4-BE49-F238E27FC236}">
                    <a16:creationId xmlns:a16="http://schemas.microsoft.com/office/drawing/2014/main" id="{0EFC821A-7739-4A0C-B097-F3CEAAFC8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180" y="1631156"/>
                <a:ext cx="460659" cy="460375"/>
              </a:xfrm>
              <a:prstGeom prst="ellipse">
                <a:avLst/>
              </a:prstGeom>
              <a:solidFill>
                <a:srgbClr val="FFFFFF">
                  <a:alpha val="61960"/>
                </a:srgb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>
                <a:outerShdw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>
                    <a:solidFill>
                      <a:schemeClr val="tx1"/>
                    </a:solidFill>
                    <a:latin typeface="Open Sans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700">
                    <a:solidFill>
                      <a:schemeClr val="tx1"/>
                    </a:solidFill>
                    <a:latin typeface="Open Sans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300">
                    <a:solidFill>
                      <a:schemeClr val="tx1"/>
                    </a:solidFill>
                    <a:latin typeface="Open Sans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900">
                    <a:solidFill>
                      <a:schemeClr val="tx1"/>
                    </a:solidFill>
                    <a:latin typeface="Open Sans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5pPr>
                <a:lvl6pPr marL="25146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6pPr>
                <a:lvl7pPr marL="29718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7pPr>
                <a:lvl8pPr marL="34290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8pPr>
                <a:lvl9pPr marL="38862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CO" sz="160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Tekstboks 54">
                <a:extLst>
                  <a:ext uri="{FF2B5EF4-FFF2-40B4-BE49-F238E27FC236}">
                    <a16:creationId xmlns:a16="http://schemas.microsoft.com/office/drawing/2014/main" id="{F6021721-F099-4B01-83D0-D8D76B465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4687" y="1638406"/>
                <a:ext cx="339162" cy="313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>
                    <a:solidFill>
                      <a:schemeClr val="tx1"/>
                    </a:solidFill>
                    <a:latin typeface="Open Sans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700">
                    <a:solidFill>
                      <a:schemeClr val="tx1"/>
                    </a:solidFill>
                    <a:latin typeface="Open Sans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300">
                    <a:solidFill>
                      <a:schemeClr val="tx1"/>
                    </a:solidFill>
                    <a:latin typeface="Open Sans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900">
                    <a:solidFill>
                      <a:schemeClr val="tx1"/>
                    </a:solidFill>
                    <a:latin typeface="Open Sans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5pPr>
                <a:lvl6pPr marL="25146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6pPr>
                <a:lvl7pPr marL="29718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7pPr>
                <a:lvl8pPr marL="34290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8pPr>
                <a:lvl9pPr marL="3886200" indent="-228600" defTabSz="11715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tx1"/>
                    </a:solidFill>
                    <a:latin typeface="Open Sans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es-CO" sz="1600">
                    <a:solidFill>
                      <a:srgbClr val="151616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31" name="Tekstboks 72">
              <a:extLst>
                <a:ext uri="{FF2B5EF4-FFF2-40B4-BE49-F238E27FC236}">
                  <a16:creationId xmlns:a16="http://schemas.microsoft.com/office/drawing/2014/main" id="{13AFC30C-91FC-4254-A7A5-C6730C395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818" y="5796806"/>
              <a:ext cx="1873132" cy="787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chemeClr val="tx2">
                      <a:lumMod val="50000"/>
                    </a:schemeClr>
                  </a:solidFill>
                  <a:latin typeface="Myriad Pro" panose="020B0503030403020204"/>
                  <a:ea typeface="Tahoma" panose="020B0604030504040204" pitchFamily="34" charset="0"/>
                  <a:cs typeface="Tahoma" panose="020B0604030504040204" pitchFamily="34" charset="0"/>
                </a:rPr>
                <a:t>Son las operaciones que no guardan relación con el perfil económico – financiero del cliente</a:t>
              </a:r>
              <a:r>
                <a:rPr lang="es-CO" sz="1800" dirty="0">
                  <a:solidFill>
                    <a:schemeClr val="tx2">
                      <a:lumMod val="50000"/>
                    </a:schemeClr>
                  </a:solidFill>
                  <a:latin typeface="Myriad Pro" panose="020B0503030403020204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800" dirty="0">
                <a:solidFill>
                  <a:schemeClr val="tx2">
                    <a:lumMod val="50000"/>
                  </a:schemeClr>
                </a:solidFill>
                <a:latin typeface="Myriad Pro" panose="020B0503030403020204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931E9FC5-DC8F-4A71-847E-E741AB5EDD51}"/>
              </a:ext>
            </a:extLst>
          </p:cNvPr>
          <p:cNvSpPr txBox="1">
            <a:spLocks/>
          </p:cNvSpPr>
          <p:nvPr/>
        </p:nvSpPr>
        <p:spPr>
          <a:xfrm>
            <a:off x="0" y="536406"/>
            <a:ext cx="11126301" cy="8478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</a:t>
            </a:r>
            <a:r>
              <a:rPr lang="en-US" sz="28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REPORTAR AL OFICIAL DE CUMPLIMIENTO</a:t>
            </a:r>
          </a:p>
          <a:p>
            <a:pPr lvl="0" algn="ctr">
              <a:spcBef>
                <a:spcPct val="0"/>
              </a:spcBef>
              <a:defRPr/>
            </a:pPr>
            <a:endParaRPr lang="en-US" sz="800" b="1" dirty="0">
              <a:solidFill>
                <a:srgbClr val="002060"/>
              </a:solidFill>
              <a:latin typeface="Myriad Pro" panose="020B0503030403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US" sz="2400" b="1" dirty="0">
              <a:solidFill>
                <a:srgbClr val="F07F09"/>
              </a:solidFill>
              <a:latin typeface="Myriad Pro" panose="020B0503030403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6552E75C-FFBF-4B3F-92AB-67DD0414B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A155B228-C7E6-4A76-B9F5-0CA325E1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071" y="1437536"/>
            <a:ext cx="4341458" cy="50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 txBox="1">
            <a:spLocks/>
          </p:cNvSpPr>
          <p:nvPr/>
        </p:nvSpPr>
        <p:spPr>
          <a:xfrm>
            <a:off x="0" y="106045"/>
            <a:ext cx="12192000" cy="884555"/>
          </a:xfrm>
          <a:prstGeom prst="rect">
            <a:avLst/>
          </a:prstGeom>
        </p:spPr>
        <p:txBody>
          <a:bodyPr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Myriad Pro" panose="020B0503030403020204" pitchFamily="34" charset="0"/>
              </a:rPr>
              <a:t>Proceso de Reportes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2" name="Diagrama 1"/>
          <p:cNvGraphicFramePr/>
          <p:nvPr/>
        </p:nvGraphicFramePr>
        <p:xfrm>
          <a:off x="228600" y="1066801"/>
          <a:ext cx="5141753" cy="5308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Flecha derecha 5">
            <a:extLst>
              <a:ext uri="{FF2B5EF4-FFF2-40B4-BE49-F238E27FC236}">
                <a16:creationId xmlns:a16="http://schemas.microsoft.com/office/drawing/2014/main" id="{F5C2C46A-CF85-4963-AC1A-F2DCAF32408F}"/>
              </a:ext>
            </a:extLst>
          </p:cNvPr>
          <p:cNvSpPr/>
          <p:nvPr/>
        </p:nvSpPr>
        <p:spPr>
          <a:xfrm>
            <a:off x="7526067" y="1551801"/>
            <a:ext cx="1049661" cy="46413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sp>
        <p:nvSpPr>
          <p:cNvPr id="22" name="Flecha izquierda y arriba 15">
            <a:extLst>
              <a:ext uri="{FF2B5EF4-FFF2-40B4-BE49-F238E27FC236}">
                <a16:creationId xmlns:a16="http://schemas.microsoft.com/office/drawing/2014/main" id="{D5EBFFE9-1564-46C9-92F6-B43EBC8623E0}"/>
              </a:ext>
            </a:extLst>
          </p:cNvPr>
          <p:cNvSpPr/>
          <p:nvPr/>
        </p:nvSpPr>
        <p:spPr>
          <a:xfrm rot="16200000">
            <a:off x="10575742" y="1736542"/>
            <a:ext cx="1295401" cy="870315"/>
          </a:xfrm>
          <a:prstGeom prst="left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sp>
        <p:nvSpPr>
          <p:cNvPr id="26" name="Flecha derecha 5">
            <a:extLst>
              <a:ext uri="{FF2B5EF4-FFF2-40B4-BE49-F238E27FC236}">
                <a16:creationId xmlns:a16="http://schemas.microsoft.com/office/drawing/2014/main" id="{F5C2C46A-CF85-4963-AC1A-F2DCAF32408F}"/>
              </a:ext>
            </a:extLst>
          </p:cNvPr>
          <p:cNvSpPr/>
          <p:nvPr/>
        </p:nvSpPr>
        <p:spPr>
          <a:xfrm rot="10800000">
            <a:off x="9465939" y="3581401"/>
            <a:ext cx="1049661" cy="46413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sp>
        <p:nvSpPr>
          <p:cNvPr id="33" name="Flecha derecha 5">
            <a:extLst>
              <a:ext uri="{FF2B5EF4-FFF2-40B4-BE49-F238E27FC236}">
                <a16:creationId xmlns:a16="http://schemas.microsoft.com/office/drawing/2014/main" id="{F5C2C46A-CF85-4963-AC1A-F2DCAF32408F}"/>
              </a:ext>
            </a:extLst>
          </p:cNvPr>
          <p:cNvSpPr/>
          <p:nvPr/>
        </p:nvSpPr>
        <p:spPr>
          <a:xfrm>
            <a:off x="8153400" y="5911446"/>
            <a:ext cx="1143000" cy="46413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sp>
        <p:nvSpPr>
          <p:cNvPr id="29" name="Flecha izquierda y arriba 15">
            <a:extLst>
              <a:ext uri="{FF2B5EF4-FFF2-40B4-BE49-F238E27FC236}">
                <a16:creationId xmlns:a16="http://schemas.microsoft.com/office/drawing/2014/main" id="{D5EBFFE9-1564-46C9-92F6-B43EBC8623E0}"/>
              </a:ext>
            </a:extLst>
          </p:cNvPr>
          <p:cNvSpPr/>
          <p:nvPr/>
        </p:nvSpPr>
        <p:spPr>
          <a:xfrm rot="16200000" flipV="1">
            <a:off x="6332628" y="3741830"/>
            <a:ext cx="1295401" cy="974542"/>
          </a:xfrm>
          <a:prstGeom prst="left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grpSp>
        <p:nvGrpSpPr>
          <p:cNvPr id="9" name="Grupo 8"/>
          <p:cNvGrpSpPr/>
          <p:nvPr/>
        </p:nvGrpSpPr>
        <p:grpSpPr>
          <a:xfrm>
            <a:off x="7630656" y="3068706"/>
            <a:ext cx="1644528" cy="1655694"/>
            <a:chOff x="10547472" y="3221106"/>
            <a:chExt cx="1644528" cy="1655694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4C07FDE-5A2C-7B4E-A06A-C2E6D6279D5E}"/>
                </a:ext>
              </a:extLst>
            </p:cNvPr>
            <p:cNvSpPr/>
            <p:nvPr/>
          </p:nvSpPr>
          <p:spPr>
            <a:xfrm>
              <a:off x="10547472" y="4234016"/>
              <a:ext cx="1644528" cy="642784"/>
            </a:xfrm>
            <a:prstGeom prst="rect">
              <a:avLst/>
            </a:prstGeom>
          </p:spPr>
          <p:txBody>
            <a:bodyPr wrap="square" lIns="87929" tIns="43964" rIns="87929" bIns="43964">
              <a:spAutoFit/>
            </a:bodyPr>
            <a:lstStyle/>
            <a:p>
              <a:pPr algn="ctr"/>
              <a:r>
                <a:rPr lang="es-CO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yriad Pro" panose="020B0503030403020204" pitchFamily="34" charset="0"/>
                  <a:ea typeface="Open Sans Light" pitchFamily="34" charset="0"/>
                  <a:cs typeface="Open Sans Light" pitchFamily="34" charset="0"/>
                </a:rPr>
                <a:t>Reserva de la Información</a:t>
              </a:r>
            </a:p>
          </p:txBody>
        </p:sp>
        <p:pic>
          <p:nvPicPr>
            <p:cNvPr id="2050" name="Picture 2" descr="Ilustración(18701658): Cremallera emoticon | Autor: Yayayoy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6400" y="3221106"/>
              <a:ext cx="1470389" cy="109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o 18"/>
          <p:cNvGrpSpPr/>
          <p:nvPr/>
        </p:nvGrpSpPr>
        <p:grpSpPr>
          <a:xfrm>
            <a:off x="5410200" y="4856184"/>
            <a:ext cx="2671975" cy="1846461"/>
            <a:chOff x="5557625" y="4859139"/>
            <a:chExt cx="2671975" cy="1846461"/>
          </a:xfrm>
        </p:grpSpPr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1" b="91611" l="302" r="100000">
                          <a14:foregroundMark x1="42900" y1="40268" x2="67372" y2="39597"/>
                          <a14:foregroundMark x1="27492" y1="50000" x2="8157" y2="45638"/>
                          <a14:foregroundMark x1="48640" y1="19463" x2="32931" y2="26846"/>
                          <a14:foregroundMark x1="45317" y1="14430" x2="38369" y2="32215"/>
                          <a14:backgroundMark x1="84290" y1="17785" x2="92447" y2="664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15000" y="4859139"/>
              <a:ext cx="1839519" cy="1656123"/>
            </a:xfrm>
            <a:prstGeom prst="rect">
              <a:avLst/>
            </a:prstGeom>
          </p:spPr>
        </p:pic>
        <p:sp>
          <p:nvSpPr>
            <p:cNvPr id="27" name="26 Rectángulo"/>
            <p:cNvSpPr/>
            <p:nvPr/>
          </p:nvSpPr>
          <p:spPr>
            <a:xfrm>
              <a:off x="5557625" y="6062816"/>
              <a:ext cx="2067128" cy="642784"/>
            </a:xfrm>
            <a:prstGeom prst="rect">
              <a:avLst/>
            </a:prstGeom>
          </p:spPr>
          <p:txBody>
            <a:bodyPr wrap="square" lIns="87929" tIns="43964" rIns="87929" bIns="43964">
              <a:spAutoFit/>
            </a:bodyPr>
            <a:lstStyle/>
            <a:p>
              <a:r>
                <a:rPr lang="es-CO" alt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yriad Pro" panose="020B0503030403020204" pitchFamily="34" charset="0"/>
                  <a:ea typeface="Open Sans Light" pitchFamily="34" charset="0"/>
                  <a:cs typeface="Open Sans Light" pitchFamily="34" charset="0"/>
                </a:rPr>
                <a:t>Determinar si</a:t>
              </a:r>
            </a:p>
            <a:p>
              <a:r>
                <a:rPr lang="es-CO" alt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yriad Pro" panose="020B0503030403020204" pitchFamily="34" charset="0"/>
                  <a:ea typeface="Open Sans Light" pitchFamily="34" charset="0"/>
                  <a:cs typeface="Open Sans Light" pitchFamily="34" charset="0"/>
                </a:rPr>
                <a:t>es o no un ROS.</a:t>
              </a:r>
            </a:p>
          </p:txBody>
        </p:sp>
        <p:pic>
          <p:nvPicPr>
            <p:cNvPr id="2054" name="Picture 6" descr="Конспект урока по теме &quot;Одежда&quot; 4 класс к учебнику М.З.Биболетовой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8000" y1="64908" x2="26250" y2="48285"/>
                          <a14:foregroundMark x1="58750" y1="51451" x2="50250" y2="42744"/>
                          <a14:foregroundMark x1="71250" y1="38259" x2="26250" y2="54881"/>
                          <a14:foregroundMark x1="68500" y1="55937" x2="30250" y2="44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151" y="5257800"/>
              <a:ext cx="1302449" cy="123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o 20"/>
          <p:cNvGrpSpPr/>
          <p:nvPr/>
        </p:nvGrpSpPr>
        <p:grpSpPr>
          <a:xfrm>
            <a:off x="10385242" y="2984898"/>
            <a:ext cx="1676400" cy="1977348"/>
            <a:chOff x="10515600" y="2971800"/>
            <a:chExt cx="1699513" cy="1977348"/>
          </a:xfrm>
        </p:grpSpPr>
        <p:sp>
          <p:nvSpPr>
            <p:cNvPr id="16" name="15 Rectángulo"/>
            <p:cNvSpPr/>
            <p:nvPr/>
          </p:nvSpPr>
          <p:spPr>
            <a:xfrm>
              <a:off x="10515600" y="4029365"/>
              <a:ext cx="1699513" cy="919783"/>
            </a:xfrm>
            <a:prstGeom prst="rect">
              <a:avLst/>
            </a:prstGeom>
          </p:spPr>
          <p:txBody>
            <a:bodyPr wrap="square" lIns="87929" tIns="43964" rIns="87929" bIns="43964">
              <a:spAutoFit/>
            </a:bodyPr>
            <a:lstStyle/>
            <a:p>
              <a:pPr algn="ctr"/>
              <a:r>
                <a:rPr lang="es-CO" alt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yriad Pro" panose="020B0503030403020204" pitchFamily="34" charset="0"/>
                  <a:ea typeface="Open Sans Light" pitchFamily="34" charset="0"/>
                  <a:cs typeface="Open Sans Light" pitchFamily="34" charset="0"/>
                </a:rPr>
                <a:t>Remitir al Oficial de Cumplimiento</a:t>
              </a:r>
            </a:p>
          </p:txBody>
        </p:sp>
        <p:pic>
          <p:nvPicPr>
            <p:cNvPr id="2056" name="Picture 8" descr="Business Call | Emoticon, Emoji pictures, Smiley happ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81000" y1="37925" x2="79500" y2="59245"/>
                          <a14:foregroundMark x1="87333" y1="44528" x2="88333" y2="35849"/>
                          <a14:foregroundMark x1="29333" y1="90755" x2="7000" y2="95283"/>
                          <a14:foregroundMark x1="7333" y1="95283" x2="333" y2="91321"/>
                          <a14:foregroundMark x1="333" y1="91321" x2="1667" y2="72075"/>
                          <a14:foregroundMark x1="7000" y1="79434" x2="17500" y2="79434"/>
                          <a14:foregroundMark x1="37667" y1="24340" x2="61000" y2="33585"/>
                          <a14:foregroundMark x1="1000" y1="72642" x2="14167" y2="69057"/>
                          <a14:foregroundMark x1="4333" y1="75849" x2="2833" y2="90943"/>
                          <a14:foregroundMark x1="22167" y1="89245" x2="10667" y2="91698"/>
                          <a14:foregroundMark x1="18833" y1="82642" x2="16667" y2="86981"/>
                          <a14:foregroundMark x1="15333" y1="69811" x2="5667" y2="74340"/>
                          <a14:foregroundMark x1="31667" y1="16604" x2="39000" y2="11509"/>
                          <a14:foregroundMark x1="53667" y1="8679" x2="49000" y2="60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4252" y="2971800"/>
              <a:ext cx="1255138" cy="109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o 34"/>
          <p:cNvGrpSpPr/>
          <p:nvPr/>
        </p:nvGrpSpPr>
        <p:grpSpPr>
          <a:xfrm>
            <a:off x="5704345" y="1066800"/>
            <a:ext cx="1898321" cy="1508786"/>
            <a:chOff x="5961936" y="1322550"/>
            <a:chExt cx="1898321" cy="1508786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111" b="92889" l="0" r="98667">
                          <a14:foregroundMark x1="44444" y1="33333" x2="42667" y2="36889"/>
                          <a14:foregroundMark x1="71111" y1="36889" x2="69333" y2="37778"/>
                          <a14:foregroundMark x1="71556" y1="55556" x2="49778" y2="555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89411" y="1581952"/>
              <a:ext cx="1249384" cy="1249384"/>
            </a:xfrm>
            <a:prstGeom prst="rect">
              <a:avLst/>
            </a:prstGeom>
          </p:spPr>
        </p:pic>
        <p:grpSp>
          <p:nvGrpSpPr>
            <p:cNvPr id="7" name="6 Grupo"/>
            <p:cNvGrpSpPr/>
            <p:nvPr/>
          </p:nvGrpSpPr>
          <p:grpSpPr>
            <a:xfrm>
              <a:off x="5961936" y="1322550"/>
              <a:ext cx="1898321" cy="1470847"/>
              <a:chOff x="5479208" y="1142349"/>
              <a:chExt cx="1898321" cy="1470847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14C07FDE-5A2C-7B4E-A06A-C2E6D6279D5E}"/>
                  </a:ext>
                </a:extLst>
              </p:cNvPr>
              <p:cNvSpPr/>
              <p:nvPr/>
            </p:nvSpPr>
            <p:spPr>
              <a:xfrm>
                <a:off x="5479208" y="1142349"/>
                <a:ext cx="1839455" cy="365786"/>
              </a:xfrm>
              <a:prstGeom prst="rect">
                <a:avLst/>
              </a:prstGeom>
            </p:spPr>
            <p:txBody>
              <a:bodyPr wrap="square" lIns="87929" tIns="43964" rIns="87929" bIns="43964">
                <a:spAutoFit/>
              </a:bodyPr>
              <a:lstStyle/>
              <a:p>
                <a:pPr algn="ctr"/>
                <a:r>
                  <a:rPr lang="es-CO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yriad Pro" panose="020B0503030403020204" pitchFamily="34" charset="0"/>
                    <a:ea typeface="Open Sans Light" pitchFamily="34" charset="0"/>
                    <a:cs typeface="Open Sans Light" pitchFamily="34" charset="0"/>
                  </a:rPr>
                  <a:t>Señal de Alerta</a:t>
                </a:r>
              </a:p>
            </p:txBody>
          </p:sp>
          <p:pic>
            <p:nvPicPr>
              <p:cNvPr id="13" name="Imagen 20">
                <a:extLst>
                  <a:ext uri="{FF2B5EF4-FFF2-40B4-BE49-F238E27FC236}">
                    <a16:creationId xmlns:a16="http://schemas.microsoft.com/office/drawing/2014/main" id="{49CAACAE-5DC1-46EC-ABA1-1B1F2B011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7065" b="92935" l="2273" r="96818">
                            <a14:foregroundMark x1="30909" y1="76087" x2="12273" y2="88043"/>
                            <a14:foregroundMark x1="30000" y1="62500" x2="6364" y2="63043"/>
                            <a14:foregroundMark x1="33182" y1="50543" x2="11364" y2="36413"/>
                            <a14:foregroundMark x1="40000" y1="43478" x2="26818" y2="16848"/>
                            <a14:foregroundMark x1="50000" y1="38587" x2="50000" y2="8696"/>
                            <a14:foregroundMark x1="60000" y1="40761" x2="72273" y2="15761"/>
                            <a14:foregroundMark x1="66818" y1="51087" x2="88182" y2="35326"/>
                            <a14:foregroundMark x1="70000" y1="62500" x2="95000" y2="63043"/>
                            <a14:foregroundMark x1="66818" y1="74457" x2="88182" y2="885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6663" y="1995435"/>
                <a:ext cx="820866" cy="61776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" name="Grupo 36"/>
          <p:cNvGrpSpPr/>
          <p:nvPr/>
        </p:nvGrpSpPr>
        <p:grpSpPr>
          <a:xfrm>
            <a:off x="8763000" y="785988"/>
            <a:ext cx="1696968" cy="1957212"/>
            <a:chOff x="8763000" y="762000"/>
            <a:chExt cx="1696968" cy="1957212"/>
          </a:xfrm>
        </p:grpSpPr>
        <p:grpSp>
          <p:nvGrpSpPr>
            <p:cNvPr id="10" name="9 Grupo"/>
            <p:cNvGrpSpPr/>
            <p:nvPr/>
          </p:nvGrpSpPr>
          <p:grpSpPr>
            <a:xfrm>
              <a:off x="8763000" y="762000"/>
              <a:ext cx="1696968" cy="1676400"/>
              <a:chOff x="8763000" y="771607"/>
              <a:chExt cx="1696968" cy="1676400"/>
            </a:xfrm>
          </p:grpSpPr>
          <p:pic>
            <p:nvPicPr>
              <p:cNvPr id="17" name="Imagen 8">
                <a:extLst>
                  <a:ext uri="{FF2B5EF4-FFF2-40B4-BE49-F238E27FC236}">
                    <a16:creationId xmlns:a16="http://schemas.microsoft.com/office/drawing/2014/main" id="{1591FC34-253C-4996-BC06-E57A51A1E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4" t="28828" r="39738" b="11839"/>
              <a:stretch>
                <a:fillRect/>
              </a:stretch>
            </p:blipFill>
            <p:spPr bwMode="auto">
              <a:xfrm>
                <a:off x="8763000" y="771607"/>
                <a:ext cx="1696968" cy="124150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14C07FDE-5A2C-7B4E-A06A-C2E6D6279D5E}"/>
                  </a:ext>
                </a:extLst>
              </p:cNvPr>
              <p:cNvSpPr/>
              <p:nvPr/>
            </p:nvSpPr>
            <p:spPr>
              <a:xfrm>
                <a:off x="8763000" y="2082221"/>
                <a:ext cx="1696968" cy="365786"/>
              </a:xfrm>
              <a:prstGeom prst="rect">
                <a:avLst/>
              </a:prstGeom>
            </p:spPr>
            <p:txBody>
              <a:bodyPr wrap="square" lIns="87929" tIns="43964" rIns="87929" bIns="43964">
                <a:spAutoFit/>
              </a:bodyPr>
              <a:lstStyle/>
              <a:p>
                <a:r>
                  <a:rPr lang="es-CO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yriad Pro" panose="020B0503030403020204" pitchFamily="34" charset="0"/>
                    <a:ea typeface="Open Sans Light" pitchFamily="34" charset="0"/>
                    <a:cs typeface="Open Sans Light" pitchFamily="34" charset="0"/>
                  </a:rPr>
                  <a:t>R.O.I.</a:t>
                </a:r>
              </a:p>
            </p:txBody>
          </p:sp>
        </p:grp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72038" y1="40586" x2="61137" y2="50209"/>
                          <a14:foregroundMark x1="31754" y1="33891" x2="39336" y2="53556"/>
                          <a14:foregroundMark x1="44550" y1="88285" x2="68720" y2="98745"/>
                          <a14:foregroundMark x1="72512" y1="97071" x2="65877" y2="958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48800" y="1600200"/>
              <a:ext cx="987914" cy="1119012"/>
            </a:xfrm>
            <a:prstGeom prst="rect">
              <a:avLst/>
            </a:prstGeom>
          </p:spPr>
        </p:pic>
      </p:grpSp>
      <p:grpSp>
        <p:nvGrpSpPr>
          <p:cNvPr id="2" name="1 Grupo"/>
          <p:cNvGrpSpPr/>
          <p:nvPr/>
        </p:nvGrpSpPr>
        <p:grpSpPr>
          <a:xfrm>
            <a:off x="9407473" y="5275903"/>
            <a:ext cx="2234450" cy="1493008"/>
            <a:chOff x="9407473" y="5275903"/>
            <a:chExt cx="2234450" cy="1493008"/>
          </a:xfrm>
        </p:grpSpPr>
        <p:grpSp>
          <p:nvGrpSpPr>
            <p:cNvPr id="8" name="7 Grupo"/>
            <p:cNvGrpSpPr/>
            <p:nvPr/>
          </p:nvGrpSpPr>
          <p:grpSpPr>
            <a:xfrm>
              <a:off x="9407473" y="5553900"/>
              <a:ext cx="2234450" cy="1215011"/>
              <a:chOff x="6207073" y="5553900"/>
              <a:chExt cx="2234450" cy="1215011"/>
            </a:xfrm>
          </p:grpSpPr>
          <p:pic>
            <p:nvPicPr>
              <p:cNvPr id="28" name="Imagen 17">
                <a:extLst>
                  <a:ext uri="{FF2B5EF4-FFF2-40B4-BE49-F238E27FC236}">
                    <a16:creationId xmlns:a16="http://schemas.microsoft.com/office/drawing/2014/main" id="{96185A0A-3C06-4282-8B64-E226358CB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690" b="98621" l="2564" r="95513">
                            <a14:foregroundMark x1="22436" y1="41379" x2="73077" y2="58621"/>
                            <a14:foregroundMark x1="80128" y1="40690" x2="18590" y2="40000"/>
                            <a14:foregroundMark x1="19872" y1="40690" x2="20513" y2="57931"/>
                            <a14:foregroundMark x1="20513" y1="57931" x2="76923" y2="579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2800" y="5553900"/>
                <a:ext cx="1278723" cy="121501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30 Rectángulo"/>
              <p:cNvSpPr/>
              <p:nvPr/>
            </p:nvSpPr>
            <p:spPr>
              <a:xfrm>
                <a:off x="6207073" y="6019800"/>
                <a:ext cx="1184327" cy="642784"/>
              </a:xfrm>
              <a:prstGeom prst="rect">
                <a:avLst/>
              </a:prstGeom>
            </p:spPr>
            <p:txBody>
              <a:bodyPr wrap="square" lIns="87929" tIns="43964" rIns="87929" bIns="43964">
                <a:spAutoFit/>
              </a:bodyPr>
              <a:lstStyle/>
              <a:p>
                <a:r>
                  <a:rPr lang="es-CO" altLang="es-MX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yriad Pro" panose="020B0503030403020204" pitchFamily="34" charset="0"/>
                    <a:ea typeface="Open Sans Light" pitchFamily="34" charset="0"/>
                    <a:cs typeface="Open Sans Light" pitchFamily="34" charset="0"/>
                  </a:rPr>
                  <a:t>Reportar a la UIAF.</a:t>
                </a:r>
              </a:p>
            </p:txBody>
          </p:sp>
        </p:grpSp>
        <p:pic>
          <p:nvPicPr>
            <p:cNvPr id="38" name="Picture 2" descr="Vectores, imágenes y arte vectorial de stock sobre Nerd+face+emoji ...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3929" l="0" r="100000">
                          <a14:foregroundMark x1="26557" y1="34286" x2="26557" y2="40000"/>
                          <a14:foregroundMark x1="65574" y1="31786" x2="71148" y2="40357"/>
                          <a14:foregroundMark x1="65902" y1="37143" x2="66230" y2="38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200" y="5275903"/>
              <a:ext cx="976323" cy="896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Imagen 38">
            <a:extLst>
              <a:ext uri="{FF2B5EF4-FFF2-40B4-BE49-F238E27FC236}">
                <a16:creationId xmlns:a16="http://schemas.microsoft.com/office/drawing/2014/main" id="{BDDF0D9C-15DF-43F3-BC32-C9D5A6562BD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6" grpId="0" animBg="1"/>
      <p:bldP spid="33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A3BD06A5-7142-4ABA-845D-A79BB966C6C4}"/>
              </a:ext>
            </a:extLst>
          </p:cNvPr>
          <p:cNvSpPr/>
          <p:nvPr/>
        </p:nvSpPr>
        <p:spPr>
          <a:xfrm>
            <a:off x="0" y="995582"/>
            <a:ext cx="12192000" cy="57155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49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 txBox="1">
            <a:spLocks/>
          </p:cNvSpPr>
          <p:nvPr/>
        </p:nvSpPr>
        <p:spPr>
          <a:xfrm>
            <a:off x="4039613" y="291464"/>
            <a:ext cx="4103046" cy="635933"/>
          </a:xfrm>
          <a:prstGeom prst="rect">
            <a:avLst/>
          </a:prstGeom>
        </p:spPr>
        <p:txBody>
          <a:bodyPr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649"/>
                </a:solidFill>
                <a:latin typeface="Myriad Pro" panose="020B0503030403020204" pitchFamily="34" charset="0"/>
              </a:rPr>
              <a:t>SANCIONES</a:t>
            </a:r>
          </a:p>
        </p:txBody>
      </p:sp>
      <p:pic>
        <p:nvPicPr>
          <p:cNvPr id="17" name="Picture 2" descr="Four people in prison cell Stock Photo - 1906730 | StockUnlimited">
            <a:extLst>
              <a:ext uri="{FF2B5EF4-FFF2-40B4-BE49-F238E27FC236}">
                <a16:creationId xmlns:a16="http://schemas.microsoft.com/office/drawing/2014/main" id="{AA641D37-AA60-4779-BC41-BC5EF9E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06" y="1249467"/>
            <a:ext cx="3382149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ILAS! SANCIONES Y MULTAS POR NO IMPLEMENTAR EL SG-SST |licencia ...">
            <a:extLst>
              <a:ext uri="{FF2B5EF4-FFF2-40B4-BE49-F238E27FC236}">
                <a16:creationId xmlns:a16="http://schemas.microsoft.com/office/drawing/2014/main" id="{53AF813A-DBA6-40C4-8F2F-265D11604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7" y="906548"/>
            <a:ext cx="3928292" cy="224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ndenan a 13 años de cárcel a ecuatoriano en España">
            <a:extLst>
              <a:ext uri="{FF2B5EF4-FFF2-40B4-BE49-F238E27FC236}">
                <a16:creationId xmlns:a16="http://schemas.microsoft.com/office/drawing/2014/main" id="{9FBA7747-BFB4-4D76-85E4-71ED8529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87" y="3895912"/>
            <a:ext cx="3490500" cy="25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7 Rectángulo">
            <a:extLst>
              <a:ext uri="{FF2B5EF4-FFF2-40B4-BE49-F238E27FC236}">
                <a16:creationId xmlns:a16="http://schemas.microsoft.com/office/drawing/2014/main" id="{87FCB2F6-1ACB-49DA-BB5C-E90443C7C7F6}"/>
              </a:ext>
            </a:extLst>
          </p:cNvPr>
          <p:cNvSpPr/>
          <p:nvPr/>
        </p:nvSpPr>
        <p:spPr>
          <a:xfrm>
            <a:off x="6840811" y="1323550"/>
            <a:ext cx="4840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La Supersalud podrá imponer sanciones hasta por 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8.000</a:t>
            </a: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 SMLMV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 a la entidad jurídica y de 2.000 SMLMV a titulo personal.</a:t>
            </a:r>
            <a:endParaRPr lang="es-CO" sz="1800" dirty="0">
              <a:solidFill>
                <a:schemeClr val="tx1">
                  <a:lumMod val="85000"/>
                  <a:lumOff val="15000"/>
                </a:schemeClr>
              </a:solidFill>
              <a:latin typeface="Myriad Pro" panose="020B050303040302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Sanciones penales, civiles y administrativas,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La afectación en la reputación de la compañía.</a:t>
            </a:r>
          </a:p>
        </p:txBody>
      </p:sp>
      <p:sp>
        <p:nvSpPr>
          <p:cNvPr id="22" name="14 Rectángulo">
            <a:extLst>
              <a:ext uri="{FF2B5EF4-FFF2-40B4-BE49-F238E27FC236}">
                <a16:creationId xmlns:a16="http://schemas.microsoft.com/office/drawing/2014/main" id="{FE463184-9471-4B04-9120-684A8387DC29}"/>
              </a:ext>
            </a:extLst>
          </p:cNvPr>
          <p:cNvSpPr/>
          <p:nvPr/>
        </p:nvSpPr>
        <p:spPr>
          <a:xfrm>
            <a:off x="7701425" y="3959291"/>
            <a:ext cx="40320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Cárcel para funcionarios, multas económicas,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Perdida de la reputación profesional,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Vinculación a listas restrictivas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AA63B5-0BAC-484A-ABE5-B6680BC9B0D0}"/>
              </a:ext>
            </a:extLst>
          </p:cNvPr>
          <p:cNvSpPr txBox="1"/>
          <p:nvPr/>
        </p:nvSpPr>
        <p:spPr>
          <a:xfrm>
            <a:off x="7929427" y="5930803"/>
            <a:ext cx="3979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i="1" dirty="0">
                <a:latin typeface="Myriad Pro"/>
              </a:rPr>
              <a:t>Aplica a: </a:t>
            </a:r>
            <a:r>
              <a:rPr lang="es-CO" sz="1500" i="1" dirty="0">
                <a:latin typeface="Myriad Pro"/>
              </a:rPr>
              <a:t>la empresa, directores, gerente, revisor fiscal o empleado</a:t>
            </a:r>
          </a:p>
        </p:txBody>
      </p:sp>
      <p:pic>
        <p:nvPicPr>
          <p:cNvPr id="24" name="Picture 4" descr="El 69% de los directivos justifican el soborno y la corrupción para generar  beneficios rápidos">
            <a:extLst>
              <a:ext uri="{FF2B5EF4-FFF2-40B4-BE49-F238E27FC236}">
                <a16:creationId xmlns:a16="http://schemas.microsoft.com/office/drawing/2014/main" id="{BEB68E9B-78C0-4DB1-8983-4924A73B5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8" y="3409037"/>
            <a:ext cx="3581400" cy="29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 Rectángulo">
            <a:extLst>
              <a:ext uri="{FF2B5EF4-FFF2-40B4-BE49-F238E27FC236}">
                <a16:creationId xmlns:a16="http://schemas.microsoft.com/office/drawing/2014/main" id="{3A1F0CF7-9C0E-4467-8FE8-BB767BC7102C}"/>
              </a:ext>
            </a:extLst>
          </p:cNvPr>
          <p:cNvSpPr/>
          <p:nvPr/>
        </p:nvSpPr>
        <p:spPr>
          <a:xfrm>
            <a:off x="7501247" y="1421381"/>
            <a:ext cx="4232256" cy="3908762"/>
          </a:xfrm>
          <a:prstGeom prst="rect">
            <a:avLst/>
          </a:prstGeom>
          <a:solidFill>
            <a:srgbClr val="F67E44"/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s-CO" sz="10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yriad Pro" panose="020B0503030403020204" pitchFamily="34" charset="0"/>
            </a:endParaRPr>
          </a:p>
          <a:p>
            <a:pPr algn="just"/>
            <a:r>
              <a:rPr lang="es-CO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yriad Pro" panose="020B0503030403020204" pitchFamily="34" charset="0"/>
              </a:rPr>
              <a:t>Entre las causales se encuentran: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CO" sz="1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Myriad Pro"/>
              </a:rPr>
              <a:t>No contar o implementación parcial del SARLAFT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CO" sz="1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Myriad Pro" panose="020B0503030403020204" pitchFamily="34" charset="0"/>
              </a:rPr>
              <a:t>Omisiones en el deber de conocimiento de contrapartes.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CO" sz="1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Myriad Pro" panose="020B0503030403020204" pitchFamily="34" charset="0"/>
              </a:rPr>
              <a:t>La conservación de documentación.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CO" sz="1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Myriad Pro" panose="020B0503030403020204" pitchFamily="34" charset="0"/>
              </a:rPr>
              <a:t>Deficiencias en el establecimiento de metodologías del sistema.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CO" sz="1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Myriad Pro" panose="020B0503030403020204" pitchFamily="34" charset="0"/>
              </a:rPr>
              <a:t>Deficiencia en la ejecución de controles y procedimientos por los empleados.</a:t>
            </a:r>
          </a:p>
          <a:p>
            <a:pPr algn="just">
              <a:spcBef>
                <a:spcPts val="600"/>
              </a:spcBef>
            </a:pPr>
            <a:endParaRPr lang="es-CO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E67DD3C-CD39-47C1-B133-65A25AEFC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"/>
                            </p:stCondLst>
                            <p:childTnLst>
                              <p:par>
                                <p:cTn id="3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50"/>
                            </p:stCondLst>
                            <p:childTnLst>
                              <p:par>
                                <p:cTn id="4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1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"/>
                            </p:stCondLst>
                            <p:childTnLst>
                              <p:par>
                                <p:cTn id="67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"/>
                            </p:stCondLst>
                            <p:childTnLst>
                              <p:par>
                                <p:cTn id="73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>
            <a:extLst>
              <a:ext uri="{FF2B5EF4-FFF2-40B4-BE49-F238E27FC236}">
                <a16:creationId xmlns:a16="http://schemas.microsoft.com/office/drawing/2014/main" id="{3E7F27D3-9D36-4E0A-BAB7-9C23447C7801}"/>
              </a:ext>
            </a:extLst>
          </p:cNvPr>
          <p:cNvSpPr/>
          <p:nvPr/>
        </p:nvSpPr>
        <p:spPr>
          <a:xfrm>
            <a:off x="0" y="1544637"/>
            <a:ext cx="12192000" cy="459263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720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81933" name="Text Box 1">
            <a:extLst>
              <a:ext uri="{FF2B5EF4-FFF2-40B4-BE49-F238E27FC236}">
                <a16:creationId xmlns:a16="http://schemas.microsoft.com/office/drawing/2014/main" id="{A062592C-F002-40B9-A024-EDF5F292D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391" y="446088"/>
            <a:ext cx="924004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27" tIns="56175" rIns="108027" bIns="56175" anchor="ctr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5pPr>
            <a:lvl6pPr marL="2514600" indent="-228600" defTabSz="1171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6pPr>
            <a:lvl7pPr marL="2971800" indent="-228600" defTabSz="1171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7pPr>
            <a:lvl8pPr marL="3429000" indent="-228600" defTabSz="1171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8pPr>
            <a:lvl9pPr marL="3886200" indent="-228600" defTabSz="1171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9pPr>
          </a:lstStyle>
          <a:p>
            <a:pPr algn="ctr" eaLnBrk="1" hangingPunct="1"/>
            <a:r>
              <a:rPr lang="es-ES" altLang="es-CO" sz="4000" b="1" dirty="0">
                <a:solidFill>
                  <a:srgbClr val="002060"/>
                </a:solidFill>
                <a:latin typeface="Myriad Pro" panose="020B0503030403020204"/>
                <a:cs typeface="Tahoma"/>
              </a:rPr>
              <a:t>¿CÓMO </a:t>
            </a:r>
            <a:r>
              <a:rPr lang="es-ES" altLang="es-CO" sz="4000" b="1">
                <a:solidFill>
                  <a:srgbClr val="002060"/>
                </a:solidFill>
                <a:latin typeface="Myriad Pro" panose="020B0503030403020204"/>
                <a:cs typeface="Tahoma"/>
              </a:rPr>
              <a:t>PROTEGEMOS AL HOSPITAL?</a:t>
            </a:r>
            <a:endParaRPr lang="es-ES" altLang="es-CO" sz="4000" b="1" dirty="0">
              <a:solidFill>
                <a:srgbClr val="002060"/>
              </a:solidFill>
              <a:latin typeface="Myriad Pro" panose="020B0503030403020204"/>
              <a:cs typeface="Tahoma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9DE95A0-F9EA-4887-9E3A-778362D279A2}"/>
              </a:ext>
            </a:extLst>
          </p:cNvPr>
          <p:cNvGrpSpPr/>
          <p:nvPr/>
        </p:nvGrpSpPr>
        <p:grpSpPr>
          <a:xfrm>
            <a:off x="677862" y="1752600"/>
            <a:ext cx="10833100" cy="3910013"/>
            <a:chOff x="677863" y="1955800"/>
            <a:chExt cx="10833100" cy="3910013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97F5697D-7FCD-4391-AE85-47FA029E9C71}"/>
                </a:ext>
              </a:extLst>
            </p:cNvPr>
            <p:cNvSpPr/>
            <p:nvPr/>
          </p:nvSpPr>
          <p:spPr>
            <a:xfrm>
              <a:off x="677863" y="2405063"/>
              <a:ext cx="10833100" cy="1638300"/>
            </a:xfrm>
            <a:prstGeom prst="roundRect">
              <a:avLst/>
            </a:prstGeom>
            <a:noFill/>
            <a:ln w="19050">
              <a:solidFill>
                <a:srgbClr val="0486BA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2177"/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D149BD-ADAC-4913-8CA9-666DDC3B512A}"/>
                </a:ext>
              </a:extLst>
            </p:cNvPr>
            <p:cNvSpPr/>
            <p:nvPr/>
          </p:nvSpPr>
          <p:spPr>
            <a:xfrm>
              <a:off x="4233863" y="1955800"/>
              <a:ext cx="3465512" cy="9525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486B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2177"/>
            </a:p>
          </p:txBody>
        </p: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0B087827-62A5-4373-ACE6-75C215A34280}"/>
                </a:ext>
              </a:extLst>
            </p:cNvPr>
            <p:cNvGrpSpPr/>
            <p:nvPr/>
          </p:nvGrpSpPr>
          <p:grpSpPr>
            <a:xfrm>
              <a:off x="1486317" y="3387947"/>
              <a:ext cx="1339416" cy="1199107"/>
              <a:chOff x="1228786" y="2801330"/>
              <a:chExt cx="1107499" cy="99148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FAABE5DD-7264-460C-9244-4B76C54D1A04}"/>
                  </a:ext>
                </a:extLst>
              </p:cNvPr>
              <p:cNvSpPr/>
              <p:nvPr/>
            </p:nvSpPr>
            <p:spPr>
              <a:xfrm>
                <a:off x="1228786" y="2801330"/>
                <a:ext cx="1107499" cy="99148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486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7207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 sz="2177">
                  <a:solidFill>
                    <a:srgbClr val="0486BA"/>
                  </a:solidFill>
                </a:endParaRPr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993F6D9E-4C89-40C1-A0C9-C82322B9DC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biLevel thresh="75000"/>
              </a:blip>
              <a:srcRect l="7419" t="6722" r="12732" b="13804"/>
              <a:stretch/>
            </p:blipFill>
            <p:spPr>
              <a:xfrm>
                <a:off x="1434830" y="2969575"/>
                <a:ext cx="695476" cy="633969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0B1D93B0-1A3A-4373-9918-746A6C368CD1}"/>
                </a:ext>
              </a:extLst>
            </p:cNvPr>
            <p:cNvGrpSpPr/>
            <p:nvPr/>
          </p:nvGrpSpPr>
          <p:grpSpPr>
            <a:xfrm>
              <a:off x="3875474" y="3387947"/>
              <a:ext cx="1339416" cy="1199107"/>
              <a:chOff x="4054077" y="2934348"/>
              <a:chExt cx="802432" cy="7744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45B9D7F5-A7B9-4047-92F8-C5B9F2009A80}"/>
                  </a:ext>
                </a:extLst>
              </p:cNvPr>
              <p:cNvSpPr/>
              <p:nvPr/>
            </p:nvSpPr>
            <p:spPr>
              <a:xfrm>
                <a:off x="4054077" y="2934348"/>
                <a:ext cx="802432" cy="7744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486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7207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 sz="2177"/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30205CDA-A8A0-4266-AA37-772767E5F8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142" b="3881"/>
              <a:stretch/>
            </p:blipFill>
            <p:spPr>
              <a:xfrm>
                <a:off x="4176728" y="3060099"/>
                <a:ext cx="557812" cy="472618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9E9633F6-670A-4324-BA94-5BFD9ED5E216}"/>
                </a:ext>
              </a:extLst>
            </p:cNvPr>
            <p:cNvGrpSpPr/>
            <p:nvPr/>
          </p:nvGrpSpPr>
          <p:grpSpPr>
            <a:xfrm>
              <a:off x="6605706" y="3372024"/>
              <a:ext cx="1339416" cy="1199107"/>
              <a:chOff x="5516507" y="2919113"/>
              <a:chExt cx="802432" cy="7744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8118ABA7-8A50-4278-8090-AEC57B25D474}"/>
                  </a:ext>
                </a:extLst>
              </p:cNvPr>
              <p:cNvSpPr/>
              <p:nvPr/>
            </p:nvSpPr>
            <p:spPr>
              <a:xfrm>
                <a:off x="5516507" y="2919113"/>
                <a:ext cx="802432" cy="7744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486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7207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 sz="2177"/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968AC2B7-B8A4-4256-A934-57C51B49B1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167" r="12142" b="16484"/>
              <a:stretch/>
            </p:blipFill>
            <p:spPr>
              <a:xfrm>
                <a:off x="5671906" y="3026929"/>
                <a:ext cx="491636" cy="54238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D55F2579-5072-439A-87CE-492B08D705D0}"/>
                </a:ext>
              </a:extLst>
            </p:cNvPr>
            <p:cNvGrpSpPr/>
            <p:nvPr/>
          </p:nvGrpSpPr>
          <p:grpSpPr>
            <a:xfrm>
              <a:off x="9335939" y="3376531"/>
              <a:ext cx="1339416" cy="1199107"/>
              <a:chOff x="6978937" y="2918108"/>
              <a:chExt cx="802432" cy="7744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0C94C983-6105-43E0-B26F-08E00A60F19C}"/>
                  </a:ext>
                </a:extLst>
              </p:cNvPr>
              <p:cNvSpPr/>
              <p:nvPr/>
            </p:nvSpPr>
            <p:spPr>
              <a:xfrm>
                <a:off x="6978937" y="2918108"/>
                <a:ext cx="802432" cy="7744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486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7207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 sz="2177"/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F75712B1-FD6B-46D2-8612-80CD061DD0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696" t="6255" r="7071" b="11266"/>
              <a:stretch/>
            </p:blipFill>
            <p:spPr>
              <a:xfrm>
                <a:off x="7164104" y="3045420"/>
                <a:ext cx="490556" cy="523894"/>
              </a:xfrm>
              <a:prstGeom prst="roundRect">
                <a:avLst/>
              </a:prstGeom>
              <a:ln>
                <a:noFill/>
              </a:ln>
            </p:spPr>
          </p:pic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3AFA9DD-9ADE-4657-876E-7C8020CC48CF}"/>
                </a:ext>
              </a:extLst>
            </p:cNvPr>
            <p:cNvSpPr txBox="1"/>
            <p:nvPr/>
          </p:nvSpPr>
          <p:spPr>
            <a:xfrm>
              <a:off x="1119188" y="4730750"/>
              <a:ext cx="1927225" cy="614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93" dirty="0">
                  <a:latin typeface="Trebuchet MS" panose="020B0603020202020204" pitchFamily="34" charset="0"/>
                </a:rPr>
                <a:t>Dude de negocios fáciles</a:t>
              </a:r>
              <a:endParaRPr lang="es-CO" sz="1451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A92DE57-D64D-4998-AD0A-656C0202A4CA}"/>
                </a:ext>
              </a:extLst>
            </p:cNvPr>
            <p:cNvSpPr txBox="1"/>
            <p:nvPr/>
          </p:nvSpPr>
          <p:spPr>
            <a:xfrm>
              <a:off x="3240088" y="4730750"/>
              <a:ext cx="2727325" cy="1135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93" dirty="0">
                  <a:latin typeface="Trebuchet MS" panose="020B0603020202020204" pitchFamily="34" charset="0"/>
                </a:rPr>
                <a:t>Nunca preste su nombre para realizar operaciones a nombre de otra persona o empresa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7EF74E3-B90B-420B-892D-1DBCCAAE34A7}"/>
                </a:ext>
              </a:extLst>
            </p:cNvPr>
            <p:cNvSpPr txBox="1"/>
            <p:nvPr/>
          </p:nvSpPr>
          <p:spPr>
            <a:xfrm>
              <a:off x="6094413" y="4713288"/>
              <a:ext cx="2495550" cy="11334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93" dirty="0">
                  <a:latin typeface="Trebuchet MS" panose="020B0603020202020204" pitchFamily="34" charset="0"/>
                </a:rPr>
                <a:t>Siempre pregunte el origen de los bienes y dinero con los cuales va a hacer operaciones</a:t>
              </a:r>
              <a:endParaRPr lang="es-CO" sz="1451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1BD3D2F-2301-41A3-AAA1-6D038A285099}"/>
                </a:ext>
              </a:extLst>
            </p:cNvPr>
            <p:cNvSpPr txBox="1"/>
            <p:nvPr/>
          </p:nvSpPr>
          <p:spPr>
            <a:xfrm>
              <a:off x="8843963" y="4699000"/>
              <a:ext cx="2495550" cy="614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93" dirty="0">
                  <a:latin typeface="Trebuchet MS" panose="020B0603020202020204" pitchFamily="34" charset="0"/>
                </a:rPr>
                <a:t>Siempre documente todas las transacciones</a:t>
              </a:r>
              <a:endParaRPr lang="es-CO" sz="1451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D301B814-B266-4B63-92FE-7829CF44FAAA}"/>
                </a:ext>
              </a:extLst>
            </p:cNvPr>
            <p:cNvSpPr txBox="1"/>
            <p:nvPr/>
          </p:nvSpPr>
          <p:spPr>
            <a:xfrm>
              <a:off x="4441825" y="2200275"/>
              <a:ext cx="3049588" cy="465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419" b="1" dirty="0">
                  <a:latin typeface="Trebuchet MS" panose="020B0603020202020204" pitchFamily="34" charset="0"/>
                </a:rPr>
                <a:t>RECOMENDACIONES</a:t>
              </a:r>
              <a:endParaRPr lang="es-CO" sz="1935" dirty="0">
                <a:latin typeface="Trebuchet MS" panose="020B0603020202020204" pitchFamily="34" charset="0"/>
              </a:endParaRPr>
            </a:p>
          </p:txBody>
        </p:sp>
      </p:grpSp>
      <p:cxnSp>
        <p:nvCxnSpPr>
          <p:cNvPr id="30" name="Straight Connector 16">
            <a:extLst>
              <a:ext uri="{FF2B5EF4-FFF2-40B4-BE49-F238E27FC236}">
                <a16:creationId xmlns:a16="http://schemas.microsoft.com/office/drawing/2014/main" id="{841C5D2F-E53A-45B4-A5B0-CFC3209D7297}"/>
              </a:ext>
            </a:extLst>
          </p:cNvPr>
          <p:cNvCxnSpPr>
            <a:cxnSpLocks/>
          </p:cNvCxnSpPr>
          <p:nvPr/>
        </p:nvCxnSpPr>
        <p:spPr>
          <a:xfrm>
            <a:off x="5018088" y="33338"/>
            <a:ext cx="1685925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F0007FD4-F143-4ABF-A1AD-4D8BE7FE13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4FF3B8D-95D9-0E4A-90BE-D24268F440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" b="135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ortar rectángulo de una esquina 8">
            <a:extLst>
              <a:ext uri="{FF2B5EF4-FFF2-40B4-BE49-F238E27FC236}">
                <a16:creationId xmlns:a16="http://schemas.microsoft.com/office/drawing/2014/main" id="{E67CEE4B-97E3-B34F-A7FC-FB2DB48B8410}"/>
              </a:ext>
            </a:extLst>
          </p:cNvPr>
          <p:cNvSpPr/>
          <p:nvPr/>
        </p:nvSpPr>
        <p:spPr>
          <a:xfrm>
            <a:off x="0" y="4267201"/>
            <a:ext cx="7086600" cy="1295400"/>
          </a:xfrm>
          <a:prstGeom prst="snip1Rect">
            <a:avLst/>
          </a:prstGeom>
          <a:solidFill>
            <a:srgbClr val="FF6C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5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69B911-B639-284B-971D-07A27A394E93}"/>
              </a:ext>
            </a:extLst>
          </p:cNvPr>
          <p:cNvSpPr txBox="1">
            <a:spLocks/>
          </p:cNvSpPr>
          <p:nvPr/>
        </p:nvSpPr>
        <p:spPr>
          <a:xfrm>
            <a:off x="266700" y="4369423"/>
            <a:ext cx="6553200" cy="6832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GRACIAS POR SU ATENCIÓN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8F36212-591B-444B-A03B-AA67FD0121BC}"/>
              </a:ext>
            </a:extLst>
          </p:cNvPr>
          <p:cNvSpPr txBox="1">
            <a:spLocks/>
          </p:cNvSpPr>
          <p:nvPr/>
        </p:nvSpPr>
        <p:spPr>
          <a:xfrm>
            <a:off x="266700" y="4917475"/>
            <a:ext cx="6553200" cy="6832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CO" sz="2800" b="1" dirty="0">
                <a:solidFill>
                  <a:schemeClr val="bg1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Por favor responder cuestionario</a:t>
            </a:r>
          </a:p>
        </p:txBody>
      </p:sp>
    </p:spTree>
    <p:extLst>
      <p:ext uri="{BB962C8B-B14F-4D97-AF65-F5344CB8AC3E}">
        <p14:creationId xmlns:p14="http://schemas.microsoft.com/office/powerpoint/2010/main" val="12995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>
            <a:extLst>
              <a:ext uri="{FF2B5EF4-FFF2-40B4-BE49-F238E27FC236}">
                <a16:creationId xmlns:a16="http://schemas.microsoft.com/office/drawing/2014/main" id="{E0A7E9E5-B1DD-49C0-BB9E-62713C19AA42}"/>
              </a:ext>
            </a:extLst>
          </p:cNvPr>
          <p:cNvSpPr/>
          <p:nvPr/>
        </p:nvSpPr>
        <p:spPr>
          <a:xfrm>
            <a:off x="165563" y="189805"/>
            <a:ext cx="11860871" cy="6685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5698"/>
            <a:ext cx="10515600" cy="884555"/>
          </a:xfrm>
        </p:spPr>
        <p:txBody>
          <a:bodyPr/>
          <a:lstStyle/>
          <a:p>
            <a:r>
              <a:rPr lang="en-US">
                <a:solidFill>
                  <a:srgbClr val="002649"/>
                </a:solidFill>
                <a:latin typeface="Myriad Pro" panose="020B0503030403020204" pitchFamily="34" charset="0"/>
              </a:rPr>
              <a:t>MARCO NORMATIVO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24" name="1 Título">
            <a:extLst>
              <a:ext uri="{FF2B5EF4-FFF2-40B4-BE49-F238E27FC236}">
                <a16:creationId xmlns:a16="http://schemas.microsoft.com/office/drawing/2014/main" id="{B4B21E74-78EC-4E45-B776-038110E9CAC9}"/>
              </a:ext>
            </a:extLst>
          </p:cNvPr>
          <p:cNvSpPr txBox="1">
            <a:spLocks/>
          </p:cNvSpPr>
          <p:nvPr/>
        </p:nvSpPr>
        <p:spPr>
          <a:xfrm>
            <a:off x="2057400" y="2133600"/>
            <a:ext cx="7772400" cy="4214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just">
              <a:buFont typeface="Arial" pitchFamily="34" charset="0"/>
              <a:buChar char="•"/>
            </a:pPr>
            <a:endParaRPr lang="es-CO" sz="2400" b="1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76B36C2-68B1-4089-BD7F-50FA41EED8EC}"/>
              </a:ext>
            </a:extLst>
          </p:cNvPr>
          <p:cNvSpPr txBox="1"/>
          <p:nvPr/>
        </p:nvSpPr>
        <p:spPr>
          <a:xfrm>
            <a:off x="311821" y="2047524"/>
            <a:ext cx="3600400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CO"/>
            </a:defPPr>
            <a:lvl1pPr algn="ctr"/>
          </a:lstStyle>
          <a:p>
            <a:r>
              <a:rPr lang="es-ES_tradnl" b="1" dirty="0"/>
              <a:t>Convenciones de las Naciones unidas:</a:t>
            </a:r>
          </a:p>
          <a:p>
            <a:pPr marL="285750" indent="-285750" algn="just">
              <a:buFontTx/>
              <a:buChar char="-"/>
            </a:pPr>
            <a:r>
              <a:rPr lang="es-ES_tradnl" dirty="0"/>
              <a:t>Trafico ilícito de </a:t>
            </a:r>
            <a:r>
              <a:rPr lang="es-CO" dirty="0"/>
              <a:t>Estupefacientes (año 1988).</a:t>
            </a:r>
          </a:p>
          <a:p>
            <a:pPr marL="285750" indent="-285750" algn="just">
              <a:buFontTx/>
              <a:buChar char="-"/>
            </a:pPr>
            <a:r>
              <a:rPr lang="es-CO" dirty="0"/>
              <a:t>Represión de la financiación del terrorismo (año 2.000)</a:t>
            </a:r>
          </a:p>
          <a:p>
            <a:pPr marL="285750" indent="-285750" algn="just">
              <a:buFontTx/>
              <a:buChar char="-"/>
            </a:pPr>
            <a:r>
              <a:rPr lang="es-ES_tradnl" dirty="0"/>
              <a:t>Lucha </a:t>
            </a:r>
            <a:r>
              <a:rPr lang="es-CO" dirty="0"/>
              <a:t>contra la Delincuencia Organizada Transnacional (año 2000)</a:t>
            </a:r>
          </a:p>
          <a:p>
            <a:pPr marL="285750" indent="-285750" algn="just">
              <a:buFontTx/>
              <a:buChar char="-"/>
            </a:pPr>
            <a:r>
              <a:rPr lang="es-CO" dirty="0"/>
              <a:t>Lucha contra la Corrupción (año 2003</a:t>
            </a:r>
            <a:r>
              <a:rPr lang="es-ES_tradnl" dirty="0"/>
              <a:t>)</a:t>
            </a:r>
            <a:endParaRPr lang="es-CO" sz="20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A56A337-3308-4A50-8AE5-A7D336056BC7}"/>
              </a:ext>
            </a:extLst>
          </p:cNvPr>
          <p:cNvSpPr txBox="1"/>
          <p:nvPr/>
        </p:nvSpPr>
        <p:spPr>
          <a:xfrm>
            <a:off x="4409686" y="1687926"/>
            <a:ext cx="302433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s-ES" b="0" dirty="0"/>
              <a:t>Recomendaciones del GAFI contra el LA/FT/FPDAM</a:t>
            </a:r>
          </a:p>
          <a:p>
            <a:r>
              <a:rPr lang="es-ES" b="0" dirty="0"/>
              <a:t> </a:t>
            </a:r>
            <a:endParaRPr lang="es-CO" b="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D20D4EF-18E1-4E37-B352-370D461AD5A0}"/>
              </a:ext>
            </a:extLst>
          </p:cNvPr>
          <p:cNvSpPr txBox="1"/>
          <p:nvPr/>
        </p:nvSpPr>
        <p:spPr>
          <a:xfrm>
            <a:off x="8074753" y="4189852"/>
            <a:ext cx="32766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s-ES" b="0" dirty="0"/>
              <a:t>Circular Externa 00009 de 2016 Instrucciones relativas al SARLAFT</a:t>
            </a:r>
            <a:endParaRPr lang="es-CO" b="0" dirty="0"/>
          </a:p>
        </p:txBody>
      </p: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EAC40F6B-5878-40D8-B1B7-8D94A1A99949}"/>
              </a:ext>
            </a:extLst>
          </p:cNvPr>
          <p:cNvCxnSpPr>
            <a:cxnSpLocks/>
            <a:stCxn id="22" idx="2"/>
            <a:endCxn id="26" idx="1"/>
          </p:cNvCxnSpPr>
          <p:nvPr/>
        </p:nvCxnSpPr>
        <p:spPr>
          <a:xfrm rot="5400000">
            <a:off x="179835" y="1644073"/>
            <a:ext cx="2105098" cy="1841126"/>
          </a:xfrm>
          <a:prstGeom prst="bentConnector4">
            <a:avLst>
              <a:gd name="adj1" fmla="val 12718"/>
              <a:gd name="adj2" fmla="val 112416"/>
            </a:avLst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2BD9CF79-DFA5-4681-AD4E-763BA084D3D7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 flipV="1">
            <a:off x="3912221" y="2149591"/>
            <a:ext cx="497465" cy="1467594"/>
          </a:xfrm>
          <a:prstGeom prst="bentConnector3">
            <a:avLst>
              <a:gd name="adj1" fmla="val 50000"/>
            </a:avLst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D944E89E-D00F-F2E3-0BE3-F38FC664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21" y="3144062"/>
            <a:ext cx="3324225" cy="122872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C64DEC1-4F67-142F-23D6-B3AEDDDC1CA0}"/>
              </a:ext>
            </a:extLst>
          </p:cNvPr>
          <p:cNvSpPr txBox="1"/>
          <p:nvPr/>
        </p:nvSpPr>
        <p:spPr>
          <a:xfrm>
            <a:off x="516835" y="1142755"/>
            <a:ext cx="327222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CO"/>
            </a:defPPr>
            <a:lvl1pPr algn="ctr"/>
          </a:lstStyle>
          <a:p>
            <a:r>
              <a:rPr lang="es-ES_tradnl" b="1" dirty="0"/>
              <a:t>Normas Internacionales</a:t>
            </a:r>
            <a:endParaRPr lang="es-CO" sz="200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0597BC3-B380-7612-0B4A-E313C67C743C}"/>
              </a:ext>
            </a:extLst>
          </p:cNvPr>
          <p:cNvSpPr txBox="1"/>
          <p:nvPr/>
        </p:nvSpPr>
        <p:spPr>
          <a:xfrm>
            <a:off x="8074773" y="1211217"/>
            <a:ext cx="36004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CO"/>
            </a:defPPr>
            <a:lvl1pPr algn="ctr"/>
          </a:lstStyle>
          <a:p>
            <a:r>
              <a:rPr lang="es-ES_tradnl" b="1" dirty="0"/>
              <a:t>Normas Nacionales</a:t>
            </a:r>
            <a:endParaRPr lang="es-CO" sz="2000" b="1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A97E2CC-5782-29D8-2506-95686DB38650}"/>
              </a:ext>
            </a:extLst>
          </p:cNvPr>
          <p:cNvSpPr txBox="1"/>
          <p:nvPr/>
        </p:nvSpPr>
        <p:spPr>
          <a:xfrm>
            <a:off x="4565186" y="5469223"/>
            <a:ext cx="346186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s-ES_tradnl" b="0" dirty="0"/>
              <a:t>Circular Externa 20211700000005-5 de 2021</a:t>
            </a:r>
          </a:p>
          <a:p>
            <a:r>
              <a:rPr lang="es-CO" dirty="0"/>
              <a:t>Sistema Integral contra la Corrupción, Opacidad y Fraude</a:t>
            </a:r>
            <a:endParaRPr lang="es-CO" b="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F7501D2-6AE9-06F6-A85D-2FCDF3A1AEFA}"/>
              </a:ext>
            </a:extLst>
          </p:cNvPr>
          <p:cNvSpPr txBox="1"/>
          <p:nvPr/>
        </p:nvSpPr>
        <p:spPr>
          <a:xfrm>
            <a:off x="8239549" y="2031819"/>
            <a:ext cx="3276600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s-CO" dirty="0"/>
              <a:t>Ley 1121 de 2006 </a:t>
            </a:r>
          </a:p>
          <a:p>
            <a:r>
              <a:rPr lang="es-CO" b="0" dirty="0"/>
              <a:t>prevención, detección, investigación y sanción de la financiación del terrorismo y otras disposiciones</a:t>
            </a:r>
          </a:p>
        </p:txBody>
      </p: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id="{6D7A27C7-D5A6-EF2C-2516-4B1EB2B96CDA}"/>
              </a:ext>
            </a:extLst>
          </p:cNvPr>
          <p:cNvCxnSpPr>
            <a:cxnSpLocks/>
            <a:stCxn id="29" idx="2"/>
            <a:endCxn id="38" idx="3"/>
          </p:cNvCxnSpPr>
          <p:nvPr/>
        </p:nvCxnSpPr>
        <p:spPr>
          <a:xfrm rot="5400000">
            <a:off x="8391947" y="4748282"/>
            <a:ext cx="956206" cy="1686007"/>
          </a:xfrm>
          <a:prstGeom prst="bentConnector2">
            <a:avLst/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CD776A5A-EAA7-43A3-8332-8327C5BDCE69}"/>
              </a:ext>
            </a:extLst>
          </p:cNvPr>
          <p:cNvCxnSpPr>
            <a:cxnSpLocks/>
          </p:cNvCxnSpPr>
          <p:nvPr/>
        </p:nvCxnSpPr>
        <p:spPr>
          <a:xfrm flipH="1">
            <a:off x="9777866" y="3520255"/>
            <a:ext cx="1" cy="669596"/>
          </a:xfrm>
          <a:prstGeom prst="straightConnector1">
            <a:avLst/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r 41">
            <a:extLst>
              <a:ext uri="{FF2B5EF4-FFF2-40B4-BE49-F238E27FC236}">
                <a16:creationId xmlns:a16="http://schemas.microsoft.com/office/drawing/2014/main" id="{7C113893-6265-4BB6-8C92-91FF61E8287D}"/>
              </a:ext>
            </a:extLst>
          </p:cNvPr>
          <p:cNvCxnSpPr>
            <a:cxnSpLocks/>
            <a:stCxn id="30" idx="2"/>
            <a:endCxn id="39" idx="0"/>
          </p:cNvCxnSpPr>
          <p:nvPr/>
        </p:nvCxnSpPr>
        <p:spPr>
          <a:xfrm>
            <a:off x="9874973" y="1580549"/>
            <a:ext cx="2876" cy="451270"/>
          </a:xfrm>
          <a:prstGeom prst="straightConnector1">
            <a:avLst/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845" y="15325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75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22" grpId="0" animBg="1"/>
      <p:bldP spid="30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38429A5-1E30-4CB8-9F40-4ECA30CD047B}"/>
              </a:ext>
            </a:extLst>
          </p:cNvPr>
          <p:cNvSpPr/>
          <p:nvPr/>
        </p:nvSpPr>
        <p:spPr>
          <a:xfrm>
            <a:off x="0" y="995581"/>
            <a:ext cx="12192000" cy="5557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9DB18FE-5492-4889-8168-D61DB8E4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715" y="5945321"/>
            <a:ext cx="2592733" cy="123250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7DF3F18-661F-4C44-9232-DEEF9DDC1B15}"/>
              </a:ext>
            </a:extLst>
          </p:cNvPr>
          <p:cNvSpPr/>
          <p:nvPr/>
        </p:nvSpPr>
        <p:spPr>
          <a:xfrm>
            <a:off x="3147886" y="160517"/>
            <a:ext cx="5896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000" b="1" dirty="0">
                <a:solidFill>
                  <a:srgbClr val="002060"/>
                </a:solidFill>
                <a:latin typeface="Myriad Pro" panose="020B0503030403020204"/>
              </a:rPr>
              <a:t>¿QUÉ ES LA/FT/FPADM?</a:t>
            </a:r>
          </a:p>
        </p:txBody>
      </p:sp>
      <p:pic>
        <p:nvPicPr>
          <p:cNvPr id="17" name="Imagen 11">
            <a:extLst>
              <a:ext uri="{FF2B5EF4-FFF2-40B4-BE49-F238E27FC236}">
                <a16:creationId xmlns:a16="http://schemas.microsoft.com/office/drawing/2014/main" id="{3B24A926-FA2D-48CE-BC12-4813B472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350" y="6262688"/>
            <a:ext cx="5016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A70BA920-2E7E-474D-894F-8A548A784B16}"/>
              </a:ext>
            </a:extLst>
          </p:cNvPr>
          <p:cNvCxnSpPr>
            <a:cxnSpLocks/>
          </p:cNvCxnSpPr>
          <p:nvPr/>
        </p:nvCxnSpPr>
        <p:spPr>
          <a:xfrm>
            <a:off x="5248275" y="33338"/>
            <a:ext cx="1685925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AEB99E0-CF6F-4A96-98F4-600AA2EA7534}"/>
              </a:ext>
            </a:extLst>
          </p:cNvPr>
          <p:cNvCxnSpPr>
            <a:cxnSpLocks/>
          </p:cNvCxnSpPr>
          <p:nvPr/>
        </p:nvCxnSpPr>
        <p:spPr>
          <a:xfrm>
            <a:off x="7962904" y="1788295"/>
            <a:ext cx="0" cy="4473242"/>
          </a:xfrm>
          <a:prstGeom prst="line">
            <a:avLst/>
          </a:prstGeom>
          <a:ln w="28575">
            <a:solidFill>
              <a:srgbClr val="F07F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76D41D48-B932-4CFC-BB8E-A4D3B5D3AAB4}"/>
              </a:ext>
            </a:extLst>
          </p:cNvPr>
          <p:cNvGrpSpPr/>
          <p:nvPr/>
        </p:nvGrpSpPr>
        <p:grpSpPr>
          <a:xfrm>
            <a:off x="8229078" y="1161482"/>
            <a:ext cx="3717473" cy="5203704"/>
            <a:chOff x="8229078" y="1161482"/>
            <a:chExt cx="3717473" cy="5203704"/>
          </a:xfrm>
        </p:grpSpPr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1CAAC44F-8C26-418B-84D1-7F1C69FF170D}"/>
                </a:ext>
              </a:extLst>
            </p:cNvPr>
            <p:cNvSpPr txBox="1"/>
            <p:nvPr/>
          </p:nvSpPr>
          <p:spPr>
            <a:xfrm>
              <a:off x="8258334" y="1161482"/>
              <a:ext cx="3676341" cy="95248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427B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2000" b="1" dirty="0">
                  <a:solidFill>
                    <a:srgbClr val="002060"/>
                  </a:solidFill>
                  <a:latin typeface="Myriad Pro" panose="020B0503030403020204"/>
                </a:rPr>
                <a:t>FINANCIAMIENTO DE LA PROLIFERACION DE ARMAS DE DESTRUCCION MASIVA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33DC092-3541-48C0-9C9C-D67A75CBBB34}"/>
                </a:ext>
              </a:extLst>
            </p:cNvPr>
            <p:cNvSpPr txBox="1"/>
            <p:nvPr/>
          </p:nvSpPr>
          <p:spPr>
            <a:xfrm>
              <a:off x="8318959" y="2306241"/>
              <a:ext cx="362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altLang="es-CO" sz="1800" dirty="0"/>
                <a:t>El que directa o indirectamente produzca, almacene, financie o haga uso de armas nucleares, biológicas o químicas.</a:t>
              </a:r>
            </a:p>
          </p:txBody>
        </p:sp>
        <p:pic>
          <p:nvPicPr>
            <p:cNvPr id="2050" name="Picture 2" descr="Relación de las armas de destrucción masiva con la legitimación de  capitales | Alejandro Rebolledo Legalmente Hablando">
              <a:extLst>
                <a:ext uri="{FF2B5EF4-FFF2-40B4-BE49-F238E27FC236}">
                  <a16:creationId xmlns:a16="http://schemas.microsoft.com/office/drawing/2014/main" id="{3D705EBC-BEC3-40C9-8B10-FEA821F90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078" y="3784094"/>
              <a:ext cx="3691378" cy="258109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2CCC8D2-7D5F-4377-AFB7-66EA2017727D}"/>
              </a:ext>
            </a:extLst>
          </p:cNvPr>
          <p:cNvCxnSpPr>
            <a:cxnSpLocks/>
          </p:cNvCxnSpPr>
          <p:nvPr/>
        </p:nvCxnSpPr>
        <p:spPr>
          <a:xfrm>
            <a:off x="4152904" y="1738873"/>
            <a:ext cx="0" cy="4473242"/>
          </a:xfrm>
          <a:prstGeom prst="line">
            <a:avLst/>
          </a:prstGeom>
          <a:ln w="28575">
            <a:solidFill>
              <a:srgbClr val="F07F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>
            <a:extLst>
              <a:ext uri="{FF2B5EF4-FFF2-40B4-BE49-F238E27FC236}">
                <a16:creationId xmlns:a16="http://schemas.microsoft.com/office/drawing/2014/main" id="{2A7C74B6-2F25-4BEB-9344-564EAE7A1447}"/>
              </a:ext>
            </a:extLst>
          </p:cNvPr>
          <p:cNvGrpSpPr/>
          <p:nvPr/>
        </p:nvGrpSpPr>
        <p:grpSpPr>
          <a:xfrm>
            <a:off x="4433771" y="1307008"/>
            <a:ext cx="3309904" cy="5119132"/>
            <a:chOff x="4433771" y="1307008"/>
            <a:chExt cx="3309904" cy="5119132"/>
          </a:xfrm>
        </p:grpSpPr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D1FBA688-F69F-4CFB-AFB2-402C58B80476}"/>
                </a:ext>
              </a:extLst>
            </p:cNvPr>
            <p:cNvSpPr txBox="1"/>
            <p:nvPr/>
          </p:nvSpPr>
          <p:spPr>
            <a:xfrm>
              <a:off x="4576155" y="1307008"/>
              <a:ext cx="3034510" cy="64633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427B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2200" b="1" dirty="0">
                  <a:solidFill>
                    <a:srgbClr val="002060"/>
                  </a:solidFill>
                  <a:latin typeface="Myriad Pro" panose="020B0503030403020204"/>
                </a:rPr>
                <a:t>FINANCIACION DEL TERRORISMO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0B89246-3CB5-490C-AA71-B6329A4E0C51}"/>
                </a:ext>
              </a:extLst>
            </p:cNvPr>
            <p:cNvSpPr txBox="1"/>
            <p:nvPr/>
          </p:nvSpPr>
          <p:spPr>
            <a:xfrm>
              <a:off x="4433771" y="2016533"/>
              <a:ext cx="3309904" cy="23083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/>
              <a:r>
                <a:rPr lang="es-CO" sz="1800" dirty="0">
                  <a:ea typeface="+mn-lt"/>
                  <a:cs typeface="+mn-lt"/>
                </a:rPr>
                <a:t>La financiación del terrorismo está relacionada con los fondos, bienes, recursos a los que acceden las organizaciones terroristas para poder costear sus actividades ilícitas. </a:t>
              </a:r>
              <a:r>
                <a:rPr lang="es-CO" sz="1800" b="1" dirty="0"/>
                <a:t>(Art. 345 del código penal)</a:t>
              </a:r>
              <a:r>
                <a:rPr lang="es-CO" sz="1800" dirty="0"/>
                <a:t>.</a:t>
              </a:r>
            </a:p>
            <a:p>
              <a:pPr algn="just"/>
              <a:endParaRPr lang="es-CO" dirty="0"/>
            </a:p>
          </p:txBody>
        </p:sp>
        <p:pic>
          <p:nvPicPr>
            <p:cNvPr id="23" name="Picture 2" descr="terroristas. Imágenes graciosas y divertidas.">
              <a:extLst>
                <a:ext uri="{FF2B5EF4-FFF2-40B4-BE49-F238E27FC236}">
                  <a16:creationId xmlns:a16="http://schemas.microsoft.com/office/drawing/2014/main" id="{6FC4ADEE-E932-41A2-A842-96828B1EE3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9" t="2932" r="10051" b="4538"/>
            <a:stretch/>
          </p:blipFill>
          <p:spPr bwMode="auto">
            <a:xfrm>
              <a:off x="4951944" y="4689139"/>
              <a:ext cx="2787918" cy="1737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A76E5D20-6E50-4FC0-9D3A-95E35BB1B68E}"/>
              </a:ext>
            </a:extLst>
          </p:cNvPr>
          <p:cNvGrpSpPr/>
          <p:nvPr/>
        </p:nvGrpSpPr>
        <p:grpSpPr>
          <a:xfrm>
            <a:off x="429971" y="1295682"/>
            <a:ext cx="3607746" cy="5130459"/>
            <a:chOff x="429971" y="1295682"/>
            <a:chExt cx="3607746" cy="5130459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B9FADAF-D673-4B37-BC34-224A17154947}"/>
                </a:ext>
              </a:extLst>
            </p:cNvPr>
            <p:cNvSpPr txBox="1"/>
            <p:nvPr/>
          </p:nvSpPr>
          <p:spPr>
            <a:xfrm>
              <a:off x="429971" y="2177578"/>
              <a:ext cx="3492560" cy="34163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/>
              <a:r>
                <a:rPr lang="es-CO" sz="1800" dirty="0">
                  <a:ea typeface="+mn-lt"/>
                  <a:cs typeface="+mn-lt"/>
                </a:rPr>
                <a:t>El lavado de activos es una actividad criminal que busca ocultar el verdadero origen ilícito de los recursos que obtienen los criminales mediante operación financieras y no financieras, en las que usan a sectores de la economía de los países</a:t>
              </a:r>
              <a:r>
                <a:rPr lang="es-CO" sz="1800" dirty="0"/>
                <a:t> </a:t>
              </a:r>
              <a:r>
                <a:rPr lang="es-CO" sz="1800" b="1" u="sng" dirty="0"/>
                <a:t>(Art. 323 del código penal)</a:t>
              </a:r>
              <a:r>
                <a:rPr lang="es-CO" sz="1800" dirty="0"/>
                <a:t> con el fin de tratar de darles apariencia de legalidad.</a:t>
              </a:r>
              <a:endParaRPr lang="es-ES" dirty="0"/>
            </a:p>
          </p:txBody>
        </p:sp>
        <p:sp>
          <p:nvSpPr>
            <p:cNvPr id="7" name="TextBox 31">
              <a:extLst>
                <a:ext uri="{FF2B5EF4-FFF2-40B4-BE49-F238E27FC236}">
                  <a16:creationId xmlns:a16="http://schemas.microsoft.com/office/drawing/2014/main" id="{707B95D2-09F6-4E15-BB5C-BF120D2B86F5}"/>
                </a:ext>
              </a:extLst>
            </p:cNvPr>
            <p:cNvSpPr txBox="1"/>
            <p:nvPr/>
          </p:nvSpPr>
          <p:spPr>
            <a:xfrm>
              <a:off x="802067" y="1295682"/>
              <a:ext cx="2293988" cy="64633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427B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2200" b="1" dirty="0">
                  <a:solidFill>
                    <a:srgbClr val="002060"/>
                  </a:solidFill>
                  <a:latin typeface="Myriad Pro" panose="020B0503030403020204"/>
                </a:rPr>
                <a:t>LAVADO DE </a:t>
              </a:r>
            </a:p>
            <a:p>
              <a:r>
                <a:rPr lang="en-US" sz="2200" b="1" dirty="0">
                  <a:solidFill>
                    <a:srgbClr val="002060"/>
                  </a:solidFill>
                  <a:latin typeface="Myriad Pro" panose="020B0503030403020204"/>
                </a:rPr>
                <a:t>ACTIVOS</a:t>
              </a: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A3C1DAB9-4395-4592-B296-6C29FA69B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2" y="4971291"/>
              <a:ext cx="1751715" cy="1454850"/>
            </a:xfrm>
            <a:prstGeom prst="rect">
              <a:avLst/>
            </a:prstGeom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11" y="56377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5698"/>
            <a:ext cx="10161105" cy="884555"/>
          </a:xfrm>
        </p:spPr>
        <p:txBody>
          <a:bodyPr/>
          <a:lstStyle/>
          <a:p>
            <a:r>
              <a:rPr lang="en-US" dirty="0">
                <a:solidFill>
                  <a:srgbClr val="002649"/>
                </a:solidFill>
                <a:latin typeface="Myriad Pro" panose="020B0503030403020204" pitchFamily="34" charset="0"/>
              </a:rPr>
              <a:t>DELITOS FUENTES DE LA/FT/FPADM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E9876572-46CD-44A2-BA59-4F10A1601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36534"/>
              </p:ext>
            </p:extLst>
          </p:nvPr>
        </p:nvGraphicFramePr>
        <p:xfrm>
          <a:off x="1270936" y="1382502"/>
          <a:ext cx="10437984" cy="4880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8" name="CuadroTexto 37">
            <a:extLst>
              <a:ext uri="{FF2B5EF4-FFF2-40B4-BE49-F238E27FC236}">
                <a16:creationId xmlns:a16="http://schemas.microsoft.com/office/drawing/2014/main" id="{68DAAAB4-6733-5B5C-7B1E-BA97367E2941}"/>
              </a:ext>
            </a:extLst>
          </p:cNvPr>
          <p:cNvSpPr txBox="1"/>
          <p:nvPr/>
        </p:nvSpPr>
        <p:spPr>
          <a:xfrm>
            <a:off x="8965720" y="619089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dirty="0">
                <a:ea typeface="Open Sans"/>
                <a:cs typeface="Open Sans"/>
              </a:rPr>
              <a:t>Entre otros...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09" y="0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241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AC702C25-1025-4D9F-8D5F-8F769209AEDA}"/>
              </a:ext>
            </a:extLst>
          </p:cNvPr>
          <p:cNvGrpSpPr/>
          <p:nvPr/>
        </p:nvGrpSpPr>
        <p:grpSpPr>
          <a:xfrm>
            <a:off x="124652" y="1324594"/>
            <a:ext cx="3924840" cy="4761916"/>
            <a:chOff x="834345" y="1546968"/>
            <a:chExt cx="3924840" cy="4761916"/>
          </a:xfrm>
        </p:grpSpPr>
        <p:graphicFrame>
          <p:nvGraphicFramePr>
            <p:cNvPr id="10" name="Marcador de contenido 3">
              <a:extLst>
                <a:ext uri="{FF2B5EF4-FFF2-40B4-BE49-F238E27FC236}">
                  <a16:creationId xmlns:a16="http://schemas.microsoft.com/office/drawing/2014/main" id="{4F0581A7-61EC-44CB-866C-24C907783C8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98942302"/>
                </p:ext>
              </p:extLst>
            </p:nvPr>
          </p:nvGraphicFramePr>
          <p:xfrm>
            <a:off x="834345" y="1546968"/>
            <a:ext cx="3440407" cy="45488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BC15BC8-8F24-4167-9994-5F1ECF728A2B}"/>
                </a:ext>
              </a:extLst>
            </p:cNvPr>
            <p:cNvSpPr txBox="1"/>
            <p:nvPr/>
          </p:nvSpPr>
          <p:spPr>
            <a:xfrm>
              <a:off x="1531740" y="5939552"/>
              <a:ext cx="3227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92D050"/>
                  </a:solidFill>
                  <a:latin typeface="Arial Black" panose="020B0A04020102020204" pitchFamily="34" charset="0"/>
                </a:rPr>
                <a:t>CONTRAPARTES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FF11543-DACF-45A5-A707-E79B12151EA2}"/>
              </a:ext>
            </a:extLst>
          </p:cNvPr>
          <p:cNvGrpSpPr/>
          <p:nvPr/>
        </p:nvGrpSpPr>
        <p:grpSpPr>
          <a:xfrm>
            <a:off x="3762004" y="5334657"/>
            <a:ext cx="5365388" cy="1121185"/>
            <a:chOff x="5343449" y="5697846"/>
            <a:chExt cx="5365388" cy="1121185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D2101AB-E59D-4760-A2E7-F3E242A7D6C7}"/>
                </a:ext>
              </a:extLst>
            </p:cNvPr>
            <p:cNvSpPr txBox="1"/>
            <p:nvPr/>
          </p:nvSpPr>
          <p:spPr>
            <a:xfrm>
              <a:off x="5827882" y="6449699"/>
              <a:ext cx="4387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CANALES</a:t>
              </a:r>
            </a:p>
          </p:txBody>
        </p:sp>
        <p:pic>
          <p:nvPicPr>
            <p:cNvPr id="14" name="Picture 2" descr="Medios de pago - INCALMED LTDA">
              <a:extLst>
                <a:ext uri="{FF2B5EF4-FFF2-40B4-BE49-F238E27FC236}">
                  <a16:creationId xmlns:a16="http://schemas.microsoft.com/office/drawing/2014/main" id="{5C77C891-F640-4EC8-9E52-70F940C74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77" r="67392" b="54221"/>
            <a:stretch/>
          </p:blipFill>
          <p:spPr bwMode="auto">
            <a:xfrm>
              <a:off x="6913885" y="5697846"/>
              <a:ext cx="1512397" cy="795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Medios de pago - INCALMED LTDA">
              <a:extLst>
                <a:ext uri="{FF2B5EF4-FFF2-40B4-BE49-F238E27FC236}">
                  <a16:creationId xmlns:a16="http://schemas.microsoft.com/office/drawing/2014/main" id="{CBF91807-919E-484D-B159-CCB18128AE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22" r="67392" b="14357"/>
            <a:stretch/>
          </p:blipFill>
          <p:spPr bwMode="auto">
            <a:xfrm>
              <a:off x="9626843" y="5814972"/>
              <a:ext cx="1081994" cy="588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Medios de pago - INCALMED LTDA">
              <a:extLst>
                <a:ext uri="{FF2B5EF4-FFF2-40B4-BE49-F238E27FC236}">
                  <a16:creationId xmlns:a16="http://schemas.microsoft.com/office/drawing/2014/main" id="{BD837A7E-68E6-4F1B-B26E-112CF98FA3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33" r="67392" b="36999"/>
            <a:stretch/>
          </p:blipFill>
          <p:spPr bwMode="auto">
            <a:xfrm>
              <a:off x="5343449" y="5714331"/>
              <a:ext cx="1468467" cy="715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Medios de pago - INCALMED LTDA">
              <a:extLst>
                <a:ext uri="{FF2B5EF4-FFF2-40B4-BE49-F238E27FC236}">
                  <a16:creationId xmlns:a16="http://schemas.microsoft.com/office/drawing/2014/main" id="{9B2AF97C-4934-4DC1-BBE8-6F37B79E48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9" r="67392" b="80956"/>
            <a:stretch/>
          </p:blipFill>
          <p:spPr bwMode="auto">
            <a:xfrm>
              <a:off x="8520546" y="5697846"/>
              <a:ext cx="1081995" cy="795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BC8EE6B-43DB-49C3-872F-50D2A9F93DA5}"/>
              </a:ext>
            </a:extLst>
          </p:cNvPr>
          <p:cNvSpPr/>
          <p:nvPr/>
        </p:nvSpPr>
        <p:spPr>
          <a:xfrm>
            <a:off x="526038" y="770473"/>
            <a:ext cx="1112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¿ CUÁLES SON NUESTROS FACTORES DE RIESGO ?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73262E06-B022-45FC-B6E6-F3271B851BB9}"/>
              </a:ext>
            </a:extLst>
          </p:cNvPr>
          <p:cNvGrpSpPr/>
          <p:nvPr/>
        </p:nvGrpSpPr>
        <p:grpSpPr>
          <a:xfrm>
            <a:off x="4110182" y="1860434"/>
            <a:ext cx="4148722" cy="2722816"/>
            <a:chOff x="4110182" y="1860434"/>
            <a:chExt cx="4148722" cy="2722816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7591F25-E131-4950-89E1-BE65F70AFEEA}"/>
                </a:ext>
              </a:extLst>
            </p:cNvPr>
            <p:cNvSpPr txBox="1"/>
            <p:nvPr/>
          </p:nvSpPr>
          <p:spPr>
            <a:xfrm>
              <a:off x="5429986" y="1860434"/>
              <a:ext cx="2591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92D050"/>
                  </a:solidFill>
                  <a:latin typeface="Arial Black" panose="020B0A04020102020204" pitchFamily="34" charset="0"/>
                </a:rPr>
                <a:t>SERVICIOS</a:t>
              </a:r>
            </a:p>
          </p:txBody>
        </p:sp>
        <p:pic>
          <p:nvPicPr>
            <p:cNvPr id="2" name="Picture 2" descr="https://www.hospitalsanrafaelzarzal.gov.co/gallery/cexacosta2020-ts1608148578.jpg">
              <a:extLst>
                <a:ext uri="{FF2B5EF4-FFF2-40B4-BE49-F238E27FC236}">
                  <a16:creationId xmlns:a16="http://schemas.microsoft.com/office/drawing/2014/main" id="{8C759B8D-0CDB-4421-A98E-420BE2F80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182" y="2229766"/>
              <a:ext cx="2283795" cy="235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https://www.hospitalsanrafaelzarzal.gov.co/gallery_gen/09bdbc8f304f317bb5f7189e80d00a96_801x802.27385496183.jpg">
              <a:extLst>
                <a:ext uri="{FF2B5EF4-FFF2-40B4-BE49-F238E27FC236}">
                  <a16:creationId xmlns:a16="http://schemas.microsoft.com/office/drawing/2014/main" id="{E9C08ED1-1746-4CA9-B636-3C942EBCB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3977" y="2229765"/>
              <a:ext cx="1864927" cy="2353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D446C7D-21CD-42D2-8E41-CCC38ACF919D}"/>
              </a:ext>
            </a:extLst>
          </p:cNvPr>
          <p:cNvGrpSpPr/>
          <p:nvPr/>
        </p:nvGrpSpPr>
        <p:grpSpPr>
          <a:xfrm>
            <a:off x="8709764" y="1620879"/>
            <a:ext cx="3024153" cy="3856298"/>
            <a:chOff x="8709764" y="1620879"/>
            <a:chExt cx="3024153" cy="3856298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7DAFDA5-38AA-44F9-8027-A73E2D1D64F9}"/>
                </a:ext>
              </a:extLst>
            </p:cNvPr>
            <p:cNvSpPr txBox="1"/>
            <p:nvPr/>
          </p:nvSpPr>
          <p:spPr>
            <a:xfrm>
              <a:off x="9060128" y="5107845"/>
              <a:ext cx="2591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JURISDICCIÓN</a:t>
              </a:r>
            </a:p>
          </p:txBody>
        </p:sp>
        <p:pic>
          <p:nvPicPr>
            <p:cNvPr id="1030" name="Picture 6" descr="Mapa de Hospital Departamental San Rafael">
              <a:extLst>
                <a:ext uri="{FF2B5EF4-FFF2-40B4-BE49-F238E27FC236}">
                  <a16:creationId xmlns:a16="http://schemas.microsoft.com/office/drawing/2014/main" id="{AB80E18F-9D64-4579-AAA0-A9D4A89D6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9764" y="1620879"/>
              <a:ext cx="3024153" cy="352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86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179"/>
            <a:ext cx="10515600" cy="884555"/>
          </a:xfrm>
        </p:spPr>
        <p:txBody>
          <a:bodyPr/>
          <a:lstStyle/>
          <a:p>
            <a:r>
              <a:rPr lang="en-US" dirty="0">
                <a:solidFill>
                  <a:srgbClr val="002649"/>
                </a:solidFill>
                <a:latin typeface="Myriad Pro" panose="020B0503030403020204" pitchFamily="34" charset="0"/>
              </a:rPr>
              <a:t>METODOLOGÍA SARLAFT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EC1C9E0-9790-4440-88F7-844A73654E8B}"/>
              </a:ext>
            </a:extLst>
          </p:cNvPr>
          <p:cNvSpPr/>
          <p:nvPr/>
        </p:nvSpPr>
        <p:spPr>
          <a:xfrm>
            <a:off x="11257099" y="6009636"/>
            <a:ext cx="447472" cy="2175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extBox 103">
            <a:extLst>
              <a:ext uri="{FF2B5EF4-FFF2-40B4-BE49-F238E27FC236}">
                <a16:creationId xmlns:a16="http://schemas.microsoft.com/office/drawing/2014/main" id="{C5FA0824-91C1-403A-A63E-707225085544}"/>
              </a:ext>
            </a:extLst>
          </p:cNvPr>
          <p:cNvSpPr txBox="1"/>
          <p:nvPr/>
        </p:nvSpPr>
        <p:spPr>
          <a:xfrm>
            <a:off x="1084029" y="2359541"/>
            <a:ext cx="2488982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4" name="TextBox 109">
            <a:extLst>
              <a:ext uri="{FF2B5EF4-FFF2-40B4-BE49-F238E27FC236}">
                <a16:creationId xmlns:a16="http://schemas.microsoft.com/office/drawing/2014/main" id="{DBCE8D9C-0555-4C99-80D9-F0248C96C368}"/>
              </a:ext>
            </a:extLst>
          </p:cNvPr>
          <p:cNvSpPr txBox="1"/>
          <p:nvPr/>
        </p:nvSpPr>
        <p:spPr>
          <a:xfrm>
            <a:off x="954712" y="4396346"/>
            <a:ext cx="2602711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ct val="150000"/>
              </a:lnSpc>
              <a:defRPr sz="1400"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C228C0FD-2927-4150-BD7B-A131B7E4618E}"/>
              </a:ext>
            </a:extLst>
          </p:cNvPr>
          <p:cNvSpPr/>
          <p:nvPr/>
        </p:nvSpPr>
        <p:spPr>
          <a:xfrm>
            <a:off x="6769236" y="4231798"/>
            <a:ext cx="1814085" cy="843568"/>
          </a:xfrm>
          <a:custGeom>
            <a:avLst/>
            <a:gdLst>
              <a:gd name="connsiteX0" fmla="*/ 0 w 1814085"/>
              <a:gd name="connsiteY0" fmla="*/ 84357 h 843568"/>
              <a:gd name="connsiteX1" fmla="*/ 84357 w 1814085"/>
              <a:gd name="connsiteY1" fmla="*/ 0 h 843568"/>
              <a:gd name="connsiteX2" fmla="*/ 1729728 w 1814085"/>
              <a:gd name="connsiteY2" fmla="*/ 0 h 843568"/>
              <a:gd name="connsiteX3" fmla="*/ 1814085 w 1814085"/>
              <a:gd name="connsiteY3" fmla="*/ 84357 h 843568"/>
              <a:gd name="connsiteX4" fmla="*/ 1814085 w 1814085"/>
              <a:gd name="connsiteY4" fmla="*/ 759211 h 843568"/>
              <a:gd name="connsiteX5" fmla="*/ 1729728 w 1814085"/>
              <a:gd name="connsiteY5" fmla="*/ 843568 h 843568"/>
              <a:gd name="connsiteX6" fmla="*/ 84357 w 1814085"/>
              <a:gd name="connsiteY6" fmla="*/ 843568 h 843568"/>
              <a:gd name="connsiteX7" fmla="*/ 0 w 1814085"/>
              <a:gd name="connsiteY7" fmla="*/ 759211 h 843568"/>
              <a:gd name="connsiteX8" fmla="*/ 0 w 1814085"/>
              <a:gd name="connsiteY8" fmla="*/ 84357 h 84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085" h="843568">
                <a:moveTo>
                  <a:pt x="0" y="84357"/>
                </a:moveTo>
                <a:cubicBezTo>
                  <a:pt x="0" y="37768"/>
                  <a:pt x="37768" y="0"/>
                  <a:pt x="84357" y="0"/>
                </a:cubicBezTo>
                <a:lnTo>
                  <a:pt x="1729728" y="0"/>
                </a:lnTo>
                <a:cubicBezTo>
                  <a:pt x="1776317" y="0"/>
                  <a:pt x="1814085" y="37768"/>
                  <a:pt x="1814085" y="84357"/>
                </a:cubicBezTo>
                <a:lnTo>
                  <a:pt x="1814085" y="759211"/>
                </a:lnTo>
                <a:cubicBezTo>
                  <a:pt x="1814085" y="805800"/>
                  <a:pt x="1776317" y="843568"/>
                  <a:pt x="1729728" y="843568"/>
                </a:cubicBezTo>
                <a:lnTo>
                  <a:pt x="84357" y="843568"/>
                </a:lnTo>
                <a:cubicBezTo>
                  <a:pt x="37768" y="843568"/>
                  <a:pt x="0" y="805800"/>
                  <a:pt x="0" y="759211"/>
                </a:cubicBezTo>
                <a:lnTo>
                  <a:pt x="0" y="84357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ED7D31">
                <a:hueOff val="-970242"/>
                <a:satOff val="-55952"/>
                <a:lumOff val="5752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476" tIns="275142" rIns="64250" bIns="64250" numCol="1" spcCol="1270" anchor="t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s-CO" sz="12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es-CO" sz="14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Riesgo Reputacional</a:t>
            </a:r>
            <a:endParaRPr lang="es-CO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325CAF41-6B7F-4D81-90C1-564626F2977A}"/>
              </a:ext>
            </a:extLst>
          </p:cNvPr>
          <p:cNvSpPr/>
          <p:nvPr/>
        </p:nvSpPr>
        <p:spPr>
          <a:xfrm>
            <a:off x="3809414" y="4195182"/>
            <a:ext cx="1814085" cy="916801"/>
          </a:xfrm>
          <a:custGeom>
            <a:avLst/>
            <a:gdLst>
              <a:gd name="connsiteX0" fmla="*/ 0 w 1814085"/>
              <a:gd name="connsiteY0" fmla="*/ 91680 h 916801"/>
              <a:gd name="connsiteX1" fmla="*/ 91680 w 1814085"/>
              <a:gd name="connsiteY1" fmla="*/ 0 h 916801"/>
              <a:gd name="connsiteX2" fmla="*/ 1722405 w 1814085"/>
              <a:gd name="connsiteY2" fmla="*/ 0 h 916801"/>
              <a:gd name="connsiteX3" fmla="*/ 1814085 w 1814085"/>
              <a:gd name="connsiteY3" fmla="*/ 91680 h 916801"/>
              <a:gd name="connsiteX4" fmla="*/ 1814085 w 1814085"/>
              <a:gd name="connsiteY4" fmla="*/ 825121 h 916801"/>
              <a:gd name="connsiteX5" fmla="*/ 1722405 w 1814085"/>
              <a:gd name="connsiteY5" fmla="*/ 916801 h 916801"/>
              <a:gd name="connsiteX6" fmla="*/ 91680 w 1814085"/>
              <a:gd name="connsiteY6" fmla="*/ 916801 h 916801"/>
              <a:gd name="connsiteX7" fmla="*/ 0 w 1814085"/>
              <a:gd name="connsiteY7" fmla="*/ 825121 h 916801"/>
              <a:gd name="connsiteX8" fmla="*/ 0 w 1814085"/>
              <a:gd name="connsiteY8" fmla="*/ 91680 h 91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085" h="916801">
                <a:moveTo>
                  <a:pt x="0" y="91680"/>
                </a:moveTo>
                <a:cubicBezTo>
                  <a:pt x="0" y="41047"/>
                  <a:pt x="41047" y="0"/>
                  <a:pt x="91680" y="0"/>
                </a:cubicBezTo>
                <a:lnTo>
                  <a:pt x="1722405" y="0"/>
                </a:lnTo>
                <a:cubicBezTo>
                  <a:pt x="1773038" y="0"/>
                  <a:pt x="1814085" y="41047"/>
                  <a:pt x="1814085" y="91680"/>
                </a:cubicBezTo>
                <a:lnTo>
                  <a:pt x="1814085" y="825121"/>
                </a:lnTo>
                <a:cubicBezTo>
                  <a:pt x="1814085" y="875754"/>
                  <a:pt x="1773038" y="916801"/>
                  <a:pt x="1722405" y="916801"/>
                </a:cubicBezTo>
                <a:lnTo>
                  <a:pt x="91680" y="916801"/>
                </a:lnTo>
                <a:cubicBezTo>
                  <a:pt x="41047" y="916801"/>
                  <a:pt x="0" y="875754"/>
                  <a:pt x="0" y="825121"/>
                </a:cubicBezTo>
                <a:lnTo>
                  <a:pt x="0" y="91680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ED7D31">
                <a:hueOff val="-1455363"/>
                <a:satOff val="-83928"/>
                <a:lumOff val="8628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959" tIns="333159" rIns="648185" bIns="103959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s-CO" sz="17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   Riesgo Operativo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0EDA9EB8-875F-4D2A-8F9F-1BA044A74D94}"/>
              </a:ext>
            </a:extLst>
          </p:cNvPr>
          <p:cNvSpPr/>
          <p:nvPr/>
        </p:nvSpPr>
        <p:spPr>
          <a:xfrm>
            <a:off x="6769236" y="1568904"/>
            <a:ext cx="1814085" cy="1175115"/>
          </a:xfrm>
          <a:custGeom>
            <a:avLst/>
            <a:gdLst>
              <a:gd name="connsiteX0" fmla="*/ 0 w 1814085"/>
              <a:gd name="connsiteY0" fmla="*/ 117512 h 1175115"/>
              <a:gd name="connsiteX1" fmla="*/ 117512 w 1814085"/>
              <a:gd name="connsiteY1" fmla="*/ 0 h 1175115"/>
              <a:gd name="connsiteX2" fmla="*/ 1696574 w 1814085"/>
              <a:gd name="connsiteY2" fmla="*/ 0 h 1175115"/>
              <a:gd name="connsiteX3" fmla="*/ 1814086 w 1814085"/>
              <a:gd name="connsiteY3" fmla="*/ 117512 h 1175115"/>
              <a:gd name="connsiteX4" fmla="*/ 1814085 w 1814085"/>
              <a:gd name="connsiteY4" fmla="*/ 1057604 h 1175115"/>
              <a:gd name="connsiteX5" fmla="*/ 1696573 w 1814085"/>
              <a:gd name="connsiteY5" fmla="*/ 1175116 h 1175115"/>
              <a:gd name="connsiteX6" fmla="*/ 117512 w 1814085"/>
              <a:gd name="connsiteY6" fmla="*/ 1175115 h 1175115"/>
              <a:gd name="connsiteX7" fmla="*/ 0 w 1814085"/>
              <a:gd name="connsiteY7" fmla="*/ 1057603 h 1175115"/>
              <a:gd name="connsiteX8" fmla="*/ 0 w 1814085"/>
              <a:gd name="connsiteY8" fmla="*/ 117512 h 117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085" h="1175115">
                <a:moveTo>
                  <a:pt x="0" y="117512"/>
                </a:moveTo>
                <a:cubicBezTo>
                  <a:pt x="0" y="52612"/>
                  <a:pt x="52612" y="0"/>
                  <a:pt x="117512" y="0"/>
                </a:cubicBezTo>
                <a:lnTo>
                  <a:pt x="1696574" y="0"/>
                </a:lnTo>
                <a:cubicBezTo>
                  <a:pt x="1761474" y="0"/>
                  <a:pt x="1814086" y="52612"/>
                  <a:pt x="1814086" y="117512"/>
                </a:cubicBezTo>
                <a:cubicBezTo>
                  <a:pt x="1814086" y="430876"/>
                  <a:pt x="1814085" y="744240"/>
                  <a:pt x="1814085" y="1057604"/>
                </a:cubicBezTo>
                <a:cubicBezTo>
                  <a:pt x="1814085" y="1122504"/>
                  <a:pt x="1761473" y="1175116"/>
                  <a:pt x="1696573" y="1175116"/>
                </a:cubicBezTo>
                <a:lnTo>
                  <a:pt x="117512" y="1175115"/>
                </a:lnTo>
                <a:cubicBezTo>
                  <a:pt x="52612" y="1175115"/>
                  <a:pt x="0" y="1122503"/>
                  <a:pt x="0" y="1057603"/>
                </a:cubicBezTo>
                <a:lnTo>
                  <a:pt x="0" y="117512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ED7D31">
                <a:hueOff val="-485121"/>
                <a:satOff val="-27976"/>
                <a:lumOff val="2876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3859" tIns="109633" rIns="109633" bIns="403412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s-CO" sz="17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   Riesgo Contagio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5A60AEDC-080F-43C2-BA63-7C2A1A02BC2B}"/>
              </a:ext>
            </a:extLst>
          </p:cNvPr>
          <p:cNvSpPr/>
          <p:nvPr/>
        </p:nvSpPr>
        <p:spPr>
          <a:xfrm>
            <a:off x="3809414" y="1568904"/>
            <a:ext cx="1814085" cy="1175115"/>
          </a:xfrm>
          <a:custGeom>
            <a:avLst/>
            <a:gdLst>
              <a:gd name="connsiteX0" fmla="*/ 0 w 1814085"/>
              <a:gd name="connsiteY0" fmla="*/ 117512 h 1175115"/>
              <a:gd name="connsiteX1" fmla="*/ 117512 w 1814085"/>
              <a:gd name="connsiteY1" fmla="*/ 0 h 1175115"/>
              <a:gd name="connsiteX2" fmla="*/ 1696574 w 1814085"/>
              <a:gd name="connsiteY2" fmla="*/ 0 h 1175115"/>
              <a:gd name="connsiteX3" fmla="*/ 1814086 w 1814085"/>
              <a:gd name="connsiteY3" fmla="*/ 117512 h 1175115"/>
              <a:gd name="connsiteX4" fmla="*/ 1814085 w 1814085"/>
              <a:gd name="connsiteY4" fmla="*/ 1057604 h 1175115"/>
              <a:gd name="connsiteX5" fmla="*/ 1696573 w 1814085"/>
              <a:gd name="connsiteY5" fmla="*/ 1175116 h 1175115"/>
              <a:gd name="connsiteX6" fmla="*/ 117512 w 1814085"/>
              <a:gd name="connsiteY6" fmla="*/ 1175115 h 1175115"/>
              <a:gd name="connsiteX7" fmla="*/ 0 w 1814085"/>
              <a:gd name="connsiteY7" fmla="*/ 1057603 h 1175115"/>
              <a:gd name="connsiteX8" fmla="*/ 0 w 1814085"/>
              <a:gd name="connsiteY8" fmla="*/ 117512 h 117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085" h="1175115">
                <a:moveTo>
                  <a:pt x="0" y="117512"/>
                </a:moveTo>
                <a:cubicBezTo>
                  <a:pt x="0" y="52612"/>
                  <a:pt x="52612" y="0"/>
                  <a:pt x="117512" y="0"/>
                </a:cubicBezTo>
                <a:lnTo>
                  <a:pt x="1696574" y="0"/>
                </a:lnTo>
                <a:cubicBezTo>
                  <a:pt x="1761474" y="0"/>
                  <a:pt x="1814086" y="52612"/>
                  <a:pt x="1814086" y="117512"/>
                </a:cubicBezTo>
                <a:cubicBezTo>
                  <a:pt x="1814086" y="430876"/>
                  <a:pt x="1814085" y="744240"/>
                  <a:pt x="1814085" y="1057604"/>
                </a:cubicBezTo>
                <a:cubicBezTo>
                  <a:pt x="1814085" y="1122504"/>
                  <a:pt x="1761473" y="1175116"/>
                  <a:pt x="1696573" y="1175116"/>
                </a:cubicBezTo>
                <a:lnTo>
                  <a:pt x="117512" y="1175115"/>
                </a:lnTo>
                <a:cubicBezTo>
                  <a:pt x="52612" y="1175115"/>
                  <a:pt x="0" y="1122503"/>
                  <a:pt x="0" y="1057603"/>
                </a:cubicBezTo>
                <a:lnTo>
                  <a:pt x="0" y="117512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9633" tIns="109633" rIns="653859" bIns="403412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s-CO" sz="17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Riesgo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s-CO" sz="17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Legal</a:t>
            </a: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51236A84-D1B9-428B-98A7-2C92FABFE709}"/>
              </a:ext>
            </a:extLst>
          </p:cNvPr>
          <p:cNvSpPr/>
          <p:nvPr/>
        </p:nvSpPr>
        <p:spPr>
          <a:xfrm>
            <a:off x="4569567" y="1778221"/>
            <a:ext cx="1590078" cy="1590078"/>
          </a:xfrm>
          <a:custGeom>
            <a:avLst/>
            <a:gdLst>
              <a:gd name="connsiteX0" fmla="*/ 0 w 1590078"/>
              <a:gd name="connsiteY0" fmla="*/ 1590078 h 1590078"/>
              <a:gd name="connsiteX1" fmla="*/ 1590078 w 1590078"/>
              <a:gd name="connsiteY1" fmla="*/ 0 h 1590078"/>
              <a:gd name="connsiteX2" fmla="*/ 1590078 w 1590078"/>
              <a:gd name="connsiteY2" fmla="*/ 1590078 h 1590078"/>
              <a:gd name="connsiteX3" fmla="*/ 0 w 1590078"/>
              <a:gd name="connsiteY3" fmla="*/ 1590078 h 159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078" h="1590078">
                <a:moveTo>
                  <a:pt x="0" y="1590078"/>
                </a:moveTo>
                <a:cubicBezTo>
                  <a:pt x="0" y="711902"/>
                  <a:pt x="711902" y="0"/>
                  <a:pt x="1590078" y="0"/>
                </a:cubicBezTo>
                <a:lnTo>
                  <a:pt x="1590078" y="1590078"/>
                </a:lnTo>
                <a:lnTo>
                  <a:pt x="0" y="1590078"/>
                </a:lnTo>
                <a:close/>
              </a:path>
            </a:pathLst>
          </a:custGeom>
          <a:solidFill>
            <a:srgbClr val="ED7D31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65291" tIns="565291" rIns="99568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4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Contraparte</a:t>
            </a: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95ED2602-80D0-4664-A5EC-F36FD3B6F15F}"/>
              </a:ext>
            </a:extLst>
          </p:cNvPr>
          <p:cNvSpPr/>
          <p:nvPr/>
        </p:nvSpPr>
        <p:spPr>
          <a:xfrm>
            <a:off x="6233090" y="1778221"/>
            <a:ext cx="1590078" cy="1590078"/>
          </a:xfrm>
          <a:custGeom>
            <a:avLst/>
            <a:gdLst>
              <a:gd name="connsiteX0" fmla="*/ 0 w 1590078"/>
              <a:gd name="connsiteY0" fmla="*/ 1590078 h 1590078"/>
              <a:gd name="connsiteX1" fmla="*/ 1590078 w 1590078"/>
              <a:gd name="connsiteY1" fmla="*/ 0 h 1590078"/>
              <a:gd name="connsiteX2" fmla="*/ 1590078 w 1590078"/>
              <a:gd name="connsiteY2" fmla="*/ 1590078 h 1590078"/>
              <a:gd name="connsiteX3" fmla="*/ 0 w 1590078"/>
              <a:gd name="connsiteY3" fmla="*/ 1590078 h 159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078" h="1590078">
                <a:moveTo>
                  <a:pt x="0" y="0"/>
                </a:moveTo>
                <a:cubicBezTo>
                  <a:pt x="878176" y="0"/>
                  <a:pt x="1590078" y="711902"/>
                  <a:pt x="1590078" y="1590078"/>
                </a:cubicBezTo>
                <a:lnTo>
                  <a:pt x="0" y="1590078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hueOff val="-485121"/>
              <a:satOff val="-27976"/>
              <a:lumOff val="2876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5291" rIns="565291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4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Producto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9FAA5017-D746-4B95-BB7A-AB3C813729C0}"/>
              </a:ext>
            </a:extLst>
          </p:cNvPr>
          <p:cNvSpPr/>
          <p:nvPr/>
        </p:nvSpPr>
        <p:spPr>
          <a:xfrm>
            <a:off x="6233090" y="3441743"/>
            <a:ext cx="1590079" cy="1590079"/>
          </a:xfrm>
          <a:custGeom>
            <a:avLst/>
            <a:gdLst>
              <a:gd name="connsiteX0" fmla="*/ 0 w 1590078"/>
              <a:gd name="connsiteY0" fmla="*/ 1590078 h 1590078"/>
              <a:gd name="connsiteX1" fmla="*/ 1590078 w 1590078"/>
              <a:gd name="connsiteY1" fmla="*/ 0 h 1590078"/>
              <a:gd name="connsiteX2" fmla="*/ 1590078 w 1590078"/>
              <a:gd name="connsiteY2" fmla="*/ 1590078 h 1590078"/>
              <a:gd name="connsiteX3" fmla="*/ 0 w 1590078"/>
              <a:gd name="connsiteY3" fmla="*/ 1590078 h 159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078" h="1590078">
                <a:moveTo>
                  <a:pt x="1590078" y="0"/>
                </a:moveTo>
                <a:cubicBezTo>
                  <a:pt x="1590078" y="878176"/>
                  <a:pt x="878176" y="1590078"/>
                  <a:pt x="0" y="1590078"/>
                </a:cubicBezTo>
                <a:lnTo>
                  <a:pt x="0" y="0"/>
                </a:lnTo>
                <a:lnTo>
                  <a:pt x="1590078" y="0"/>
                </a:lnTo>
                <a:close/>
              </a:path>
            </a:pathLst>
          </a:custGeom>
          <a:solidFill>
            <a:srgbClr val="ED7D31">
              <a:hueOff val="-970242"/>
              <a:satOff val="-55952"/>
              <a:lumOff val="5752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99569" rIns="565292" bIns="565291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4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Jurisdicción</a:t>
            </a: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A7ED9D0-BDEE-45F1-B3B0-F907527BF373}"/>
              </a:ext>
            </a:extLst>
          </p:cNvPr>
          <p:cNvSpPr/>
          <p:nvPr/>
        </p:nvSpPr>
        <p:spPr>
          <a:xfrm>
            <a:off x="4569567" y="3441744"/>
            <a:ext cx="1590078" cy="1590078"/>
          </a:xfrm>
          <a:custGeom>
            <a:avLst/>
            <a:gdLst>
              <a:gd name="connsiteX0" fmla="*/ 0 w 1590078"/>
              <a:gd name="connsiteY0" fmla="*/ 1590078 h 1590078"/>
              <a:gd name="connsiteX1" fmla="*/ 1590078 w 1590078"/>
              <a:gd name="connsiteY1" fmla="*/ 0 h 1590078"/>
              <a:gd name="connsiteX2" fmla="*/ 1590078 w 1590078"/>
              <a:gd name="connsiteY2" fmla="*/ 1590078 h 1590078"/>
              <a:gd name="connsiteX3" fmla="*/ 0 w 1590078"/>
              <a:gd name="connsiteY3" fmla="*/ 1590078 h 159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078" h="1590078">
                <a:moveTo>
                  <a:pt x="1590078" y="1590078"/>
                </a:moveTo>
                <a:cubicBezTo>
                  <a:pt x="711902" y="1590078"/>
                  <a:pt x="0" y="878176"/>
                  <a:pt x="0" y="0"/>
                </a:cubicBezTo>
                <a:lnTo>
                  <a:pt x="1590078" y="0"/>
                </a:lnTo>
                <a:lnTo>
                  <a:pt x="1590078" y="1590078"/>
                </a:lnTo>
                <a:close/>
              </a:path>
            </a:pathLst>
          </a:custGeom>
          <a:solidFill>
            <a:srgbClr val="ED7D31">
              <a:hueOff val="-1455363"/>
              <a:satOff val="-83928"/>
              <a:lumOff val="8628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65291" tIns="99568" rIns="99568" bIns="565291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4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Canal de Distribución</a:t>
            </a:r>
          </a:p>
        </p:txBody>
      </p:sp>
      <p:sp>
        <p:nvSpPr>
          <p:cNvPr id="29" name="Flecha: circular 28">
            <a:extLst>
              <a:ext uri="{FF2B5EF4-FFF2-40B4-BE49-F238E27FC236}">
                <a16:creationId xmlns:a16="http://schemas.microsoft.com/office/drawing/2014/main" id="{F0743249-CEDC-43DC-A319-C93AC9B13304}"/>
              </a:ext>
            </a:extLst>
          </p:cNvPr>
          <p:cNvSpPr/>
          <p:nvPr/>
        </p:nvSpPr>
        <p:spPr>
          <a:xfrm>
            <a:off x="5952395" y="3124367"/>
            <a:ext cx="487945" cy="357828"/>
          </a:xfrm>
          <a:prstGeom prst="circularArrow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lecha: circular 29">
            <a:extLst>
              <a:ext uri="{FF2B5EF4-FFF2-40B4-BE49-F238E27FC236}">
                <a16:creationId xmlns:a16="http://schemas.microsoft.com/office/drawing/2014/main" id="{C4ADE9CE-85D5-449B-B5F8-F68DB98A4CA1}"/>
              </a:ext>
            </a:extLst>
          </p:cNvPr>
          <p:cNvSpPr/>
          <p:nvPr/>
        </p:nvSpPr>
        <p:spPr>
          <a:xfrm rot="10800000">
            <a:off x="5952395" y="3303282"/>
            <a:ext cx="487945" cy="422887"/>
          </a:xfrm>
          <a:prstGeom prst="circularArrow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246B300-DDD1-4D07-B000-8D79EB226196}"/>
              </a:ext>
            </a:extLst>
          </p:cNvPr>
          <p:cNvSpPr/>
          <p:nvPr/>
        </p:nvSpPr>
        <p:spPr>
          <a:xfrm>
            <a:off x="4580066" y="3112584"/>
            <a:ext cx="3240000" cy="381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FACTORES DE RIESGO</a:t>
            </a:r>
            <a:endParaRPr kumimoji="0" lang="es-CO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Flecha: a la izquierda y derecha 21">
            <a:extLst>
              <a:ext uri="{FF2B5EF4-FFF2-40B4-BE49-F238E27FC236}">
                <a16:creationId xmlns:a16="http://schemas.microsoft.com/office/drawing/2014/main" id="{64A5B0A3-70E2-42D2-989F-798394D13747}"/>
              </a:ext>
            </a:extLst>
          </p:cNvPr>
          <p:cNvSpPr/>
          <p:nvPr/>
        </p:nvSpPr>
        <p:spPr>
          <a:xfrm rot="5400000">
            <a:off x="9855449" y="2955252"/>
            <a:ext cx="3182990" cy="899540"/>
          </a:xfrm>
          <a:prstGeom prst="left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DEL RIESGO LA/FT/FPADM</a:t>
            </a:r>
          </a:p>
        </p:txBody>
      </p:sp>
      <p:sp>
        <p:nvSpPr>
          <p:cNvPr id="21" name="Flecha: a la izquierda y derecha 22">
            <a:extLst>
              <a:ext uri="{FF2B5EF4-FFF2-40B4-BE49-F238E27FC236}">
                <a16:creationId xmlns:a16="http://schemas.microsoft.com/office/drawing/2014/main" id="{F4416239-FF92-44D6-9683-3694E6F4AE3C}"/>
              </a:ext>
            </a:extLst>
          </p:cNvPr>
          <p:cNvSpPr/>
          <p:nvPr/>
        </p:nvSpPr>
        <p:spPr>
          <a:xfrm rot="16200000">
            <a:off x="-895590" y="3044047"/>
            <a:ext cx="3240000" cy="909978"/>
          </a:xfrm>
          <a:prstGeom prst="left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kern="0" dirty="0">
                <a:solidFill>
                  <a:prstClr val="white"/>
                </a:solidFill>
                <a:latin typeface="Calibri" panose="020F0502020204030204"/>
              </a:rPr>
              <a:t>CONTROL </a:t>
            </a: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RIESGO LA/FT/FPADM</a:t>
            </a:r>
          </a:p>
        </p:txBody>
      </p:sp>
      <p:sp>
        <p:nvSpPr>
          <p:cNvPr id="22" name="Flecha: a la izquierda y derecha 23">
            <a:extLst>
              <a:ext uri="{FF2B5EF4-FFF2-40B4-BE49-F238E27FC236}">
                <a16:creationId xmlns:a16="http://schemas.microsoft.com/office/drawing/2014/main" id="{F46E36AD-A317-4F0F-95D7-F81042CF50B6}"/>
              </a:ext>
            </a:extLst>
          </p:cNvPr>
          <p:cNvSpPr/>
          <p:nvPr/>
        </p:nvSpPr>
        <p:spPr>
          <a:xfrm>
            <a:off x="4402001" y="965003"/>
            <a:ext cx="3240000" cy="522855"/>
          </a:xfrm>
          <a:prstGeom prst="left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DEL RIESGO LA/FT/FPADM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8539908-B330-4F45-8406-4E55F5957B0D}"/>
              </a:ext>
            </a:extLst>
          </p:cNvPr>
          <p:cNvSpPr txBox="1"/>
          <p:nvPr/>
        </p:nvSpPr>
        <p:spPr>
          <a:xfrm>
            <a:off x="8765167" y="2365669"/>
            <a:ext cx="2401621" cy="263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CO" sz="1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INSTRUMENTOS</a:t>
            </a:r>
          </a:p>
          <a:p>
            <a:pPr marL="171450" indent="-171450" algn="just" defTabSz="457200">
              <a:lnSpc>
                <a:spcPct val="150000"/>
              </a:lnSpc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Señales de alerta.</a:t>
            </a:r>
          </a:p>
          <a:p>
            <a:pPr marL="171450" indent="-171450" algn="just" defTabSz="457200">
              <a:lnSpc>
                <a:spcPct val="150000"/>
              </a:lnSpc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Segmentación de factores de riesgo.</a:t>
            </a:r>
          </a:p>
          <a:p>
            <a:pPr marL="171450" indent="-171450" algn="just" defTabSz="457200">
              <a:lnSpc>
                <a:spcPct val="150000"/>
              </a:lnSpc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Consolidación electrónica de operaciones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F0D5ACA-6DD6-4094-905D-29F1D0452F1C}"/>
              </a:ext>
            </a:extLst>
          </p:cNvPr>
          <p:cNvSpPr txBox="1"/>
          <p:nvPr/>
        </p:nvSpPr>
        <p:spPr>
          <a:xfrm>
            <a:off x="4146021" y="5119036"/>
            <a:ext cx="44570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CO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MECANISMOS</a:t>
            </a:r>
          </a:p>
          <a:p>
            <a:pPr marL="171450" indent="-171450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Conocimiento de la contraparte</a:t>
            </a:r>
          </a:p>
          <a:p>
            <a:pPr marL="171450" indent="-171450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Conocimiento del mercado</a:t>
            </a:r>
          </a:p>
          <a:p>
            <a:pPr marL="171450" indent="-171450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Identificación y análisis de operaciones inusuales y sospechosas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65205D8-B725-4255-9527-8B370997F5D0}"/>
              </a:ext>
            </a:extLst>
          </p:cNvPr>
          <p:cNvSpPr txBox="1"/>
          <p:nvPr/>
        </p:nvSpPr>
        <p:spPr>
          <a:xfrm>
            <a:off x="1288970" y="2048380"/>
            <a:ext cx="22999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O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ELEMENTOS</a:t>
            </a:r>
          </a:p>
          <a:p>
            <a:pPr defTabSz="457200"/>
            <a:endParaRPr lang="es-CO" sz="14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  <a:p>
            <a:pPr marL="171450" indent="-171450" algn="just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Políticas y procedimientos</a:t>
            </a:r>
          </a:p>
          <a:p>
            <a:pPr marL="171450" indent="-171450" algn="just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Estructura organizacional – órganos de control</a:t>
            </a:r>
          </a:p>
          <a:p>
            <a:pPr marL="171450" indent="-171450" algn="just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Divulgación de la información</a:t>
            </a:r>
          </a:p>
          <a:p>
            <a:pPr marL="171450" indent="-171450" algn="just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Infraestructura tecnológica</a:t>
            </a:r>
          </a:p>
          <a:p>
            <a:pPr marL="171450" indent="-171450" algn="just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Documentación</a:t>
            </a:r>
          </a:p>
          <a:p>
            <a:pPr marL="171450" indent="-171450" algn="just" defTabSz="4572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Capacitación </a:t>
            </a:r>
          </a:p>
        </p:txBody>
      </p:sp>
      <p:sp>
        <p:nvSpPr>
          <p:cNvPr id="27" name="Flecha: a la izquierda y derecha 23">
            <a:extLst>
              <a:ext uri="{FF2B5EF4-FFF2-40B4-BE49-F238E27FC236}">
                <a16:creationId xmlns:a16="http://schemas.microsoft.com/office/drawing/2014/main" id="{5978D883-23E8-4992-AFFD-7D5DAE3A227F}"/>
              </a:ext>
            </a:extLst>
          </p:cNvPr>
          <p:cNvSpPr/>
          <p:nvPr/>
        </p:nvSpPr>
        <p:spPr>
          <a:xfrm>
            <a:off x="4476000" y="6335145"/>
            <a:ext cx="3240000" cy="522855"/>
          </a:xfrm>
          <a:prstGeom prst="left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kern="0" dirty="0">
                <a:solidFill>
                  <a:prstClr val="white"/>
                </a:solidFill>
                <a:latin typeface="Calibri" panose="020F0502020204030204"/>
              </a:rPr>
              <a:t>CONTROL 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 RIESGO LA/FT/FPADM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1D245A2E-0109-48F3-92AD-CCE6833C7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24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1891C3D0-318F-41D0-BC84-4DDFC3FA8ECA}"/>
              </a:ext>
            </a:extLst>
          </p:cNvPr>
          <p:cNvSpPr/>
          <p:nvPr/>
        </p:nvSpPr>
        <p:spPr>
          <a:xfrm>
            <a:off x="0" y="1358279"/>
            <a:ext cx="12191999" cy="504252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F0D85B4D-9CAB-1B4B-8911-A8254CE5B3F4}"/>
              </a:ext>
            </a:extLst>
          </p:cNvPr>
          <p:cNvSpPr txBox="1">
            <a:spLocks/>
          </p:cNvSpPr>
          <p:nvPr/>
        </p:nvSpPr>
        <p:spPr>
          <a:xfrm>
            <a:off x="2995619" y="247195"/>
            <a:ext cx="6191034" cy="78046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MANUAL SARLAFT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Myriad Pro" panose="020B0503030403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8" name="Picture 8" descr="iMac-Mask.png">
            <a:extLst>
              <a:ext uri="{FF2B5EF4-FFF2-40B4-BE49-F238E27FC236}">
                <a16:creationId xmlns:a16="http://schemas.microsoft.com/office/drawing/2014/main" id="{D170FF8C-7F82-4531-A8C6-148A28729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93" y="1343116"/>
            <a:ext cx="6502878" cy="5962522"/>
          </a:xfrm>
          <a:prstGeom prst="rect">
            <a:avLst/>
          </a:prstGeom>
        </p:spPr>
      </p:pic>
      <p:pic>
        <p:nvPicPr>
          <p:cNvPr id="19" name="Picture 2" descr="Estatutos ICDT | ICDT">
            <a:extLst>
              <a:ext uri="{FF2B5EF4-FFF2-40B4-BE49-F238E27FC236}">
                <a16:creationId xmlns:a16="http://schemas.microsoft.com/office/drawing/2014/main" id="{B873A03A-5C30-4109-84E7-4AA8C558F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56" y="1803789"/>
            <a:ext cx="4676772" cy="319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64971B8-DC3E-4EAD-B53F-3950C80C11DA}"/>
              </a:ext>
            </a:extLst>
          </p:cNvPr>
          <p:cNvSpPr/>
          <p:nvPr/>
        </p:nvSpPr>
        <p:spPr>
          <a:xfrm rot="20796309">
            <a:off x="7932789" y="2787013"/>
            <a:ext cx="2269490" cy="67571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Manual </a:t>
            </a:r>
            <a:r>
              <a:rPr lang="es-ES" sz="1600" b="1" dirty="0"/>
              <a:t>SARLAFT</a:t>
            </a:r>
            <a:endParaRPr lang="es-CO" sz="1600" b="1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8399B85-80BB-4383-B44E-4E1686817BCC}"/>
              </a:ext>
            </a:extLst>
          </p:cNvPr>
          <p:cNvSpPr/>
          <p:nvPr/>
        </p:nvSpPr>
        <p:spPr>
          <a:xfrm rot="20750034">
            <a:off x="8168456" y="3635591"/>
            <a:ext cx="2366929" cy="454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HOSPITAL SAN RAFAEL DE ZARZAL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1648BAD-C4F5-46A3-B94F-AC5E4354D9C3}"/>
              </a:ext>
            </a:extLst>
          </p:cNvPr>
          <p:cNvSpPr/>
          <p:nvPr/>
        </p:nvSpPr>
        <p:spPr>
          <a:xfrm>
            <a:off x="282967" y="1684362"/>
            <a:ext cx="5289940" cy="39087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latin typeface="Myriad Pro" panose="020B0503030403020204"/>
              </a:rPr>
              <a:t>Este documento continente todas las políticas de </a:t>
            </a:r>
            <a:r>
              <a:rPr lang="es-CO" sz="2000" b="1" dirty="0">
                <a:solidFill>
                  <a:srgbClr val="92D050"/>
                </a:solidFill>
                <a:latin typeface="Myriad Pro" panose="020B0503030403020204"/>
              </a:rPr>
              <a:t>HOSPITAL SAN RAFAEL DE ZARZAL </a:t>
            </a:r>
            <a:r>
              <a:rPr lang="es-CO" sz="2000" dirty="0">
                <a:latin typeface="Myriad Pro" panose="020B0503030403020204"/>
              </a:rPr>
              <a:t>para la prevención del riesgo de LA/FT/FPADM</a:t>
            </a:r>
          </a:p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endParaRPr lang="es-CO" sz="2000" dirty="0">
              <a:latin typeface="Myriad Pro" panose="020B0503030403020204"/>
            </a:endParaRPr>
          </a:p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latin typeface="Myriad Pro" panose="020B0503030403020204"/>
              </a:rPr>
              <a:t>Las políticas son aprobadas por </a:t>
            </a:r>
            <a:r>
              <a:rPr lang="es-CO" sz="2400" b="1" dirty="0">
                <a:solidFill>
                  <a:srgbClr val="92D050"/>
                </a:solidFill>
                <a:latin typeface="Myriad Pro" panose="020B0503030403020204"/>
              </a:rPr>
              <a:t>la Junta Directiva</a:t>
            </a:r>
            <a:r>
              <a:rPr lang="es-CO" sz="2400" dirty="0">
                <a:latin typeface="Myriad Pro" panose="020B0503030403020204"/>
              </a:rPr>
              <a:t> </a:t>
            </a:r>
            <a:r>
              <a:rPr lang="es-CO" sz="2000" dirty="0">
                <a:latin typeface="Myriad Pro" panose="020B0503030403020204"/>
              </a:rPr>
              <a:t>por lo tanto, son de obligatorio cumplimiento</a:t>
            </a:r>
          </a:p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endParaRPr lang="es-CO" sz="2000" dirty="0">
              <a:latin typeface="Myriad Pro" panose="020B0503030403020204"/>
            </a:endParaRPr>
          </a:p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latin typeface="Myriad Pro" panose="020B0503030403020204"/>
              </a:rPr>
              <a:t>Se encentrará disponible para conocimiento y consulta de todos los empleados y partes interesadas.</a:t>
            </a:r>
            <a:endParaRPr lang="es-CO" sz="2000" b="1" dirty="0">
              <a:solidFill>
                <a:srgbClr val="FF0000"/>
              </a:solidFill>
              <a:latin typeface="Myriad Pro" panose="020B0503030403020204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4EE2AF7-0B56-40D6-8B74-7807C93DF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C11DD29-EA99-4CE5-8F26-D17FA566E386}"/>
              </a:ext>
            </a:extLst>
          </p:cNvPr>
          <p:cNvSpPr/>
          <p:nvPr/>
        </p:nvSpPr>
        <p:spPr>
          <a:xfrm>
            <a:off x="533400" y="172219"/>
            <a:ext cx="1112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POLITICA SARLAFT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EC9EFCF-4FBD-464D-8C88-AF7B535CF181}"/>
              </a:ext>
            </a:extLst>
          </p:cNvPr>
          <p:cNvSpPr/>
          <p:nvPr/>
        </p:nvSpPr>
        <p:spPr>
          <a:xfrm>
            <a:off x="751765" y="1271736"/>
            <a:ext cx="10439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93395" algn="just">
              <a:spcBef>
                <a:spcPts val="30"/>
              </a:spcBef>
              <a:spcAft>
                <a:spcPts val="0"/>
              </a:spcAft>
            </a:pPr>
            <a:r>
              <a:rPr lang="es-ES" sz="2400" dirty="0">
                <a:latin typeface="Arial Nova Cond" panose="020B0506020202020204" pitchFamily="34" charset="0"/>
                <a:ea typeface="Carlito"/>
                <a:cs typeface="Carlito"/>
              </a:rPr>
              <a:t>Las políticas son lineamientos generales que deben propender por impulsar a nivel institucional, </a:t>
            </a:r>
            <a:r>
              <a:rPr lang="es-ES" sz="2800" b="1" dirty="0">
                <a:solidFill>
                  <a:schemeClr val="accent2"/>
                </a:solidFill>
                <a:latin typeface="Arial Nova Cond" panose="020B0506020202020204" pitchFamily="34" charset="0"/>
                <a:ea typeface="Carlito"/>
                <a:cs typeface="Carlito"/>
              </a:rPr>
              <a:t>la cultura en materia de administración del riesgo de LA/FT/FPADM,</a:t>
            </a:r>
            <a:r>
              <a:rPr lang="es-ES" sz="2400" dirty="0">
                <a:latin typeface="Arial Nova Cond" panose="020B0506020202020204" pitchFamily="34" charset="0"/>
                <a:ea typeface="Carlito"/>
                <a:cs typeface="Carlito"/>
              </a:rPr>
              <a:t> por ello, es deber de todos los empleados del Hospital, incluido los órganos de administración, control y el Oficial de Cumplimento, </a:t>
            </a:r>
            <a:r>
              <a:rPr lang="es-ES" sz="2400" b="1" dirty="0">
                <a:latin typeface="Arial Nova Cond" panose="020B0506020202020204" pitchFamily="34" charset="0"/>
                <a:ea typeface="Carlito"/>
                <a:cs typeface="Carlito"/>
              </a:rPr>
              <a:t>asegurar el cumplimiento de los reglamentos internos y demás disposiciones relacionadas con el presente SARLAFT.</a:t>
            </a:r>
            <a:endParaRPr lang="es-CO" sz="2400" b="1" dirty="0">
              <a:effectLst/>
              <a:latin typeface="Carlito"/>
              <a:ea typeface="Carlito"/>
              <a:cs typeface="Carlito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9AA4D59-85CD-48CF-9BAD-FACD950A507F}"/>
              </a:ext>
            </a:extLst>
          </p:cNvPr>
          <p:cNvSpPr/>
          <p:nvPr/>
        </p:nvSpPr>
        <p:spPr>
          <a:xfrm>
            <a:off x="751765" y="4261851"/>
            <a:ext cx="10275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93395" algn="just">
              <a:spcBef>
                <a:spcPts val="30"/>
              </a:spcBef>
              <a:spcAft>
                <a:spcPts val="0"/>
              </a:spcAft>
            </a:pPr>
            <a:r>
              <a:rPr lang="es-ES" sz="2400" u="sng" dirty="0">
                <a:latin typeface="Arial Nova Cond" panose="020B0506020202020204" pitchFamily="34" charset="0"/>
                <a:ea typeface="Carlito"/>
                <a:cs typeface="Carlito"/>
              </a:rPr>
              <a:t>La administración y todos los Empleados del Hospital</a:t>
            </a:r>
            <a:r>
              <a:rPr lang="es-ES" sz="2400" dirty="0">
                <a:latin typeface="Arial Nova Cond" panose="020B0506020202020204" pitchFamily="34" charset="0"/>
                <a:ea typeface="Carlito"/>
                <a:cs typeface="Carlito"/>
              </a:rPr>
              <a:t>, observarán y antepondrán los principios éticos, y morales y el cumplimiento de las normas consagradas en este Manual, al logro de rentabilidades y metas comerciales.</a:t>
            </a:r>
            <a:endParaRPr lang="es-CO" sz="2400" dirty="0">
              <a:effectLst/>
              <a:latin typeface="Carlito"/>
              <a:ea typeface="Carlito"/>
              <a:cs typeface="Carlito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9EA0E1-55E0-4447-A959-E25A2FD95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76" y="1563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5378</TotalTime>
  <Words>1757</Words>
  <Application>Microsoft Office PowerPoint</Application>
  <PresentationFormat>Panorámica</PresentationFormat>
  <Paragraphs>255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1" baseType="lpstr">
      <vt:lpstr>Arial</vt:lpstr>
      <vt:lpstr>Arial Black</vt:lpstr>
      <vt:lpstr>Arial Nova Cond</vt:lpstr>
      <vt:lpstr>Calibri</vt:lpstr>
      <vt:lpstr>Calibri Light</vt:lpstr>
      <vt:lpstr>Carlito</vt:lpstr>
      <vt:lpstr>Century Gothic</vt:lpstr>
      <vt:lpstr>Myriad Pro</vt:lpstr>
      <vt:lpstr>Tahoma</vt:lpstr>
      <vt:lpstr>Trebuchet MS</vt:lpstr>
      <vt:lpstr>Verdana</vt:lpstr>
      <vt:lpstr>Wingdings</vt:lpstr>
      <vt:lpstr>Tema de Office</vt:lpstr>
      <vt:lpstr>Presentación de PowerPoint</vt:lpstr>
      <vt:lpstr>Presentación de PowerPoint</vt:lpstr>
      <vt:lpstr>MARCO NORMATIVO</vt:lpstr>
      <vt:lpstr>Presentación de PowerPoint</vt:lpstr>
      <vt:lpstr>DELITOS FUENTES DE LA/FT/FPADM</vt:lpstr>
      <vt:lpstr>Presentación de PowerPoint</vt:lpstr>
      <vt:lpstr>METODOLOGÍA SARLAFT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Shirley Ramirez Ossa</dc:creator>
  <cp:lastModifiedBy>samiri samiri</cp:lastModifiedBy>
  <cp:revision>59</cp:revision>
  <dcterms:created xsi:type="dcterms:W3CDTF">2022-04-12T13:37:49Z</dcterms:created>
  <dcterms:modified xsi:type="dcterms:W3CDTF">2023-02-24T15:31:15Z</dcterms:modified>
</cp:coreProperties>
</file>